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767" r:id="rId5"/>
    <p:sldId id="257" r:id="rId6"/>
    <p:sldId id="770" r:id="rId7"/>
    <p:sldId id="530" r:id="rId8"/>
    <p:sldId id="585" r:id="rId9"/>
    <p:sldId id="771" r:id="rId10"/>
    <p:sldId id="789" r:id="rId11"/>
    <p:sldId id="807" r:id="rId12"/>
    <p:sldId id="652" r:id="rId13"/>
    <p:sldId id="777" r:id="rId14"/>
    <p:sldId id="778" r:id="rId15"/>
    <p:sldId id="779" r:id="rId16"/>
    <p:sldId id="790" r:id="rId17"/>
    <p:sldId id="780" r:id="rId18"/>
    <p:sldId id="791" r:id="rId19"/>
    <p:sldId id="788" r:id="rId20"/>
    <p:sldId id="782" r:id="rId21"/>
    <p:sldId id="786" r:id="rId22"/>
    <p:sldId id="783" r:id="rId23"/>
    <p:sldId id="784" r:id="rId24"/>
    <p:sldId id="785" r:id="rId25"/>
    <p:sldId id="787" r:id="rId26"/>
    <p:sldId id="793" r:id="rId27"/>
    <p:sldId id="795" r:id="rId28"/>
    <p:sldId id="804" r:id="rId29"/>
    <p:sldId id="803" r:id="rId30"/>
    <p:sldId id="797" r:id="rId31"/>
    <p:sldId id="799" r:id="rId32"/>
    <p:sldId id="800" r:id="rId33"/>
    <p:sldId id="802" r:id="rId34"/>
    <p:sldId id="801" r:id="rId35"/>
    <p:sldId id="806" r:id="rId36"/>
    <p:sldId id="710" r:id="rId37"/>
    <p:sldId id="774" r:id="rId38"/>
    <p:sldId id="805" r:id="rId39"/>
    <p:sldId id="537" r:id="rId40"/>
  </p:sldIdLst>
  <p:sldSz cx="9144000" cy="6858000" type="screen4x3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M. Simone" initials="PMS" lastIdx="0" clrIdx="0">
    <p:extLst>
      <p:ext uri="{19B8F6BF-5375-455C-9EA6-DF929625EA0E}">
        <p15:presenceInfo xmlns:p15="http://schemas.microsoft.com/office/powerpoint/2012/main" userId="S-1-5-21-796845957-1563985344-725345543-1121" providerId="AD"/>
      </p:ext>
    </p:extLst>
  </p:cmAuthor>
  <p:cmAuthor id="2" name="Peter" initials="P" lastIdx="3" clrIdx="1">
    <p:extLst>
      <p:ext uri="{19B8F6BF-5375-455C-9EA6-DF929625EA0E}">
        <p15:presenceInfo xmlns:p15="http://schemas.microsoft.com/office/powerpoint/2012/main" userId="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F"/>
    <a:srgbClr val="FF4747"/>
    <a:srgbClr val="00B050"/>
    <a:srgbClr val="00D05E"/>
    <a:srgbClr val="85FFBC"/>
    <a:srgbClr val="F6DF39"/>
    <a:srgbClr val="FFC000"/>
    <a:srgbClr val="3C3C3C"/>
    <a:srgbClr val="B381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791" y="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937" cy="755878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180" y="1"/>
            <a:ext cx="4160937" cy="755878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r">
              <a:defRPr sz="1800"/>
            </a:lvl1pPr>
          </a:lstStyle>
          <a:p>
            <a:r>
              <a:rPr lang="en-US"/>
              <a:t>3/12/2019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331724"/>
            <a:ext cx="4160937" cy="755876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l">
              <a:defRPr sz="1800"/>
            </a:lvl1pPr>
          </a:lstStyle>
          <a:p>
            <a:r>
              <a:rPr lang="en-US"/>
              <a:t>Simone Collins - 4Ward Planning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180" y="14331724"/>
            <a:ext cx="4160937" cy="755876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r">
              <a:defRPr sz="1800"/>
            </a:lvl1pPr>
          </a:lstStyle>
          <a:p>
            <a:fld id="{023FE6DA-8818-4407-A8EB-0A83367F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9575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937" cy="755878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180" y="1"/>
            <a:ext cx="4160937" cy="755878"/>
          </a:xfrm>
          <a:prstGeom prst="rect">
            <a:avLst/>
          </a:prstGeom>
        </p:spPr>
        <p:txBody>
          <a:bodyPr vert="horz" lIns="133448" tIns="66724" rIns="133448" bIns="66724" rtlCol="0"/>
          <a:lstStyle>
            <a:lvl1pPr algn="r">
              <a:defRPr sz="1800"/>
            </a:lvl1pPr>
          </a:lstStyle>
          <a:p>
            <a:r>
              <a:rPr lang="en-US"/>
              <a:t>3/12/2019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885950"/>
            <a:ext cx="6788150" cy="509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448" tIns="66724" rIns="133448" bIns="66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538" y="7261907"/>
            <a:ext cx="7680127" cy="5939744"/>
          </a:xfrm>
          <a:prstGeom prst="rect">
            <a:avLst/>
          </a:prstGeom>
        </p:spPr>
        <p:txBody>
          <a:bodyPr vert="horz" lIns="133448" tIns="66724" rIns="133448" bIns="667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1724"/>
            <a:ext cx="4160937" cy="755876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l">
              <a:defRPr sz="1800"/>
            </a:lvl1pPr>
          </a:lstStyle>
          <a:p>
            <a:r>
              <a:rPr lang="en-US"/>
              <a:t>Simone Collins - 4Ward Planning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180" y="14331724"/>
            <a:ext cx="4160937" cy="755876"/>
          </a:xfrm>
          <a:prstGeom prst="rect">
            <a:avLst/>
          </a:prstGeom>
        </p:spPr>
        <p:txBody>
          <a:bodyPr vert="horz" lIns="133448" tIns="66724" rIns="133448" bIns="66724" rtlCol="0" anchor="b"/>
          <a:lstStyle>
            <a:lvl1pPr algn="r">
              <a:defRPr sz="1800"/>
            </a:lvl1pPr>
          </a:lstStyle>
          <a:p>
            <a:fld id="{736205EA-82E2-4C17-BF17-EAE2BB429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835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4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F02E5-C9B2-4FBD-AA97-B3FECE35E4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70471-4C31-4F3C-859E-FBFDD9B5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4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mountain&#10;&#10;Description automatically generated">
            <a:extLst>
              <a:ext uri="{FF2B5EF4-FFF2-40B4-BE49-F238E27FC236}">
                <a16:creationId xmlns:a16="http://schemas.microsoft.com/office/drawing/2014/main" id="{0A3DD71A-D809-44E4-8A92-1AEFF9B7F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 b="3918"/>
          <a:stretch/>
        </p:blipFill>
        <p:spPr>
          <a:xfrm>
            <a:off x="0" y="0"/>
            <a:ext cx="9144000" cy="65893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582A16-BABE-4804-B675-C32562A5942F}"/>
              </a:ext>
            </a:extLst>
          </p:cNvPr>
          <p:cNvCxnSpPr/>
          <p:nvPr/>
        </p:nvCxnSpPr>
        <p:spPr>
          <a:xfrm>
            <a:off x="0" y="6589336"/>
            <a:ext cx="9144000" cy="0"/>
          </a:xfrm>
          <a:prstGeom prst="line">
            <a:avLst/>
          </a:prstGeom>
          <a:ln w="38100">
            <a:solidFill>
              <a:srgbClr val="ED7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21B95D0-CB58-45B9-81CA-7720FD359BA6}"/>
              </a:ext>
            </a:extLst>
          </p:cNvPr>
          <p:cNvSpPr/>
          <p:nvPr/>
        </p:nvSpPr>
        <p:spPr>
          <a:xfrm>
            <a:off x="64811" y="6339517"/>
            <a:ext cx="6853225" cy="461665"/>
          </a:xfrm>
          <a:prstGeom prst="rect">
            <a:avLst/>
          </a:prstGeom>
          <a:solidFill>
            <a:srgbClr val="373737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Meeting 6 – September 8, 2021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9" name="Picture 9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C1ED5885-6587-45DE-A0EF-D2E1B86A9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0" y="184139"/>
            <a:ext cx="3463994" cy="3476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4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Project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358CECFA-D2D1-4A85-A2EE-C774C8B13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1" b="9290"/>
          <a:stretch/>
        </p:blipFill>
        <p:spPr>
          <a:xfrm>
            <a:off x="3331755" y="-319"/>
            <a:ext cx="5812243" cy="68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6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Open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ABC8923-4049-421B-BD1B-B555D6CB3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9289"/>
          <a:stretch/>
        </p:blipFill>
        <p:spPr>
          <a:xfrm>
            <a:off x="3331755" y="1"/>
            <a:ext cx="5812243" cy="68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Existing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A4C9189-E660-44A9-8D94-29AFC4B30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b="9289"/>
          <a:stretch/>
        </p:blipFill>
        <p:spPr>
          <a:xfrm>
            <a:off x="3331757" y="1"/>
            <a:ext cx="5812243" cy="68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05809D3-8A17-43BB-9F59-40FA5C4C66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b="9290"/>
          <a:stretch/>
        </p:blipFill>
        <p:spPr>
          <a:xfrm>
            <a:off x="3331757" y="1"/>
            <a:ext cx="5812243" cy="68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05809D3-8A17-43BB-9F59-40FA5C4C66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b="9290"/>
          <a:stretch/>
        </p:blipFill>
        <p:spPr>
          <a:xfrm>
            <a:off x="3331757" y="1"/>
            <a:ext cx="5812243" cy="685775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16CCEC1-71D5-4DCC-8263-10915E3C52E4}"/>
              </a:ext>
            </a:extLst>
          </p:cNvPr>
          <p:cNvSpPr/>
          <p:nvPr/>
        </p:nvSpPr>
        <p:spPr>
          <a:xfrm>
            <a:off x="5719763" y="2447925"/>
            <a:ext cx="666750" cy="1166813"/>
          </a:xfrm>
          <a:custGeom>
            <a:avLst/>
            <a:gdLst>
              <a:gd name="connsiteX0" fmla="*/ 666750 w 666750"/>
              <a:gd name="connsiteY0" fmla="*/ 0 h 1166813"/>
              <a:gd name="connsiteX1" fmla="*/ 552450 w 666750"/>
              <a:gd name="connsiteY1" fmla="*/ 4763 h 1166813"/>
              <a:gd name="connsiteX2" fmla="*/ 457200 w 666750"/>
              <a:gd name="connsiteY2" fmla="*/ 71438 h 1166813"/>
              <a:gd name="connsiteX3" fmla="*/ 285750 w 666750"/>
              <a:gd name="connsiteY3" fmla="*/ 290513 h 1166813"/>
              <a:gd name="connsiteX4" fmla="*/ 171450 w 666750"/>
              <a:gd name="connsiteY4" fmla="*/ 433388 h 1166813"/>
              <a:gd name="connsiteX5" fmla="*/ 142875 w 666750"/>
              <a:gd name="connsiteY5" fmla="*/ 519113 h 1166813"/>
              <a:gd name="connsiteX6" fmla="*/ 157162 w 666750"/>
              <a:gd name="connsiteY6" fmla="*/ 695325 h 1166813"/>
              <a:gd name="connsiteX7" fmla="*/ 109537 w 666750"/>
              <a:gd name="connsiteY7" fmla="*/ 752475 h 1166813"/>
              <a:gd name="connsiteX8" fmla="*/ 33337 w 666750"/>
              <a:gd name="connsiteY8" fmla="*/ 785813 h 1166813"/>
              <a:gd name="connsiteX9" fmla="*/ 0 w 666750"/>
              <a:gd name="connsiteY9" fmla="*/ 866775 h 1166813"/>
              <a:gd name="connsiteX10" fmla="*/ 71437 w 666750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6750" h="1166813">
                <a:moveTo>
                  <a:pt x="666750" y="0"/>
                </a:moveTo>
                <a:lnTo>
                  <a:pt x="552450" y="4763"/>
                </a:lnTo>
                <a:lnTo>
                  <a:pt x="457200" y="71438"/>
                </a:lnTo>
                <a:lnTo>
                  <a:pt x="285750" y="290513"/>
                </a:lnTo>
                <a:lnTo>
                  <a:pt x="171450" y="433388"/>
                </a:lnTo>
                <a:lnTo>
                  <a:pt x="142875" y="519113"/>
                </a:lnTo>
                <a:lnTo>
                  <a:pt x="157162" y="695325"/>
                </a:lnTo>
                <a:lnTo>
                  <a:pt x="109537" y="752475"/>
                </a:lnTo>
                <a:lnTo>
                  <a:pt x="33337" y="785813"/>
                </a:lnTo>
                <a:lnTo>
                  <a:pt x="0" y="866775"/>
                </a:lnTo>
                <a:lnTo>
                  <a:pt x="71437" y="1166813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AC109E9-D9E3-44A6-8E0C-75794E230459}"/>
              </a:ext>
            </a:extLst>
          </p:cNvPr>
          <p:cNvSpPr/>
          <p:nvPr/>
        </p:nvSpPr>
        <p:spPr>
          <a:xfrm>
            <a:off x="5886450" y="2681288"/>
            <a:ext cx="476250" cy="142875"/>
          </a:xfrm>
          <a:custGeom>
            <a:avLst/>
            <a:gdLst>
              <a:gd name="connsiteX0" fmla="*/ 0 w 476250"/>
              <a:gd name="connsiteY0" fmla="*/ 0 h 142875"/>
              <a:gd name="connsiteX1" fmla="*/ 204788 w 476250"/>
              <a:gd name="connsiteY1" fmla="*/ 138112 h 142875"/>
              <a:gd name="connsiteX2" fmla="*/ 476250 w 476250"/>
              <a:gd name="connsiteY2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142875">
                <a:moveTo>
                  <a:pt x="0" y="0"/>
                </a:moveTo>
                <a:lnTo>
                  <a:pt x="204788" y="138112"/>
                </a:lnTo>
                <a:lnTo>
                  <a:pt x="476250" y="142875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7DBA9E-8AED-4E88-AB15-49EFBFEB35E2}"/>
              </a:ext>
            </a:extLst>
          </p:cNvPr>
          <p:cNvSpPr/>
          <p:nvPr/>
        </p:nvSpPr>
        <p:spPr>
          <a:xfrm>
            <a:off x="5362575" y="3652838"/>
            <a:ext cx="947738" cy="333375"/>
          </a:xfrm>
          <a:custGeom>
            <a:avLst/>
            <a:gdLst>
              <a:gd name="connsiteX0" fmla="*/ 947738 w 947738"/>
              <a:gd name="connsiteY0" fmla="*/ 0 h 333375"/>
              <a:gd name="connsiteX1" fmla="*/ 0 w 947738"/>
              <a:gd name="connsiteY1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7738" h="333375">
                <a:moveTo>
                  <a:pt x="947738" y="0"/>
                </a:moveTo>
                <a:lnTo>
                  <a:pt x="0" y="333375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13F4E7-1981-4474-AC05-E29BF97D453B}"/>
              </a:ext>
            </a:extLst>
          </p:cNvPr>
          <p:cNvCxnSpPr/>
          <p:nvPr/>
        </p:nvCxnSpPr>
        <p:spPr>
          <a:xfrm>
            <a:off x="5805488" y="3614738"/>
            <a:ext cx="80962" cy="18573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117521-4A60-499D-8F9F-3B62FFD8A697}"/>
              </a:ext>
            </a:extLst>
          </p:cNvPr>
          <p:cNvSpPr/>
          <p:nvPr/>
        </p:nvSpPr>
        <p:spPr>
          <a:xfrm>
            <a:off x="6619875" y="3314700"/>
            <a:ext cx="342900" cy="185738"/>
          </a:xfrm>
          <a:custGeom>
            <a:avLst/>
            <a:gdLst>
              <a:gd name="connsiteX0" fmla="*/ 0 w 342900"/>
              <a:gd name="connsiteY0" fmla="*/ 100013 h 185738"/>
              <a:gd name="connsiteX1" fmla="*/ 52388 w 342900"/>
              <a:gd name="connsiteY1" fmla="*/ 185738 h 185738"/>
              <a:gd name="connsiteX2" fmla="*/ 342900 w 342900"/>
              <a:gd name="connsiteY2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85738">
                <a:moveTo>
                  <a:pt x="0" y="100013"/>
                </a:moveTo>
                <a:lnTo>
                  <a:pt x="52388" y="185738"/>
                </a:lnTo>
                <a:lnTo>
                  <a:pt x="342900" y="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6E00CF-4033-4675-B61C-8FBCDFBEAB24}"/>
              </a:ext>
            </a:extLst>
          </p:cNvPr>
          <p:cNvSpPr/>
          <p:nvPr/>
        </p:nvSpPr>
        <p:spPr>
          <a:xfrm>
            <a:off x="6376988" y="3524250"/>
            <a:ext cx="738187" cy="2609850"/>
          </a:xfrm>
          <a:custGeom>
            <a:avLst/>
            <a:gdLst>
              <a:gd name="connsiteX0" fmla="*/ 738187 w 738187"/>
              <a:gd name="connsiteY0" fmla="*/ 0 h 2609850"/>
              <a:gd name="connsiteX1" fmla="*/ 138112 w 738187"/>
              <a:gd name="connsiteY1" fmla="*/ 333375 h 2609850"/>
              <a:gd name="connsiteX2" fmla="*/ 76200 w 738187"/>
              <a:gd name="connsiteY2" fmla="*/ 385763 h 2609850"/>
              <a:gd name="connsiteX3" fmla="*/ 28575 w 738187"/>
              <a:gd name="connsiteY3" fmla="*/ 476250 h 2609850"/>
              <a:gd name="connsiteX4" fmla="*/ 0 w 738187"/>
              <a:gd name="connsiteY4" fmla="*/ 571500 h 2609850"/>
              <a:gd name="connsiteX5" fmla="*/ 4762 w 738187"/>
              <a:gd name="connsiteY5" fmla="*/ 695325 h 2609850"/>
              <a:gd name="connsiteX6" fmla="*/ 52387 w 738187"/>
              <a:gd name="connsiteY6" fmla="*/ 790575 h 2609850"/>
              <a:gd name="connsiteX7" fmla="*/ 52387 w 738187"/>
              <a:gd name="connsiteY7" fmla="*/ 895350 h 2609850"/>
              <a:gd name="connsiteX8" fmla="*/ 14287 w 738187"/>
              <a:gd name="connsiteY8" fmla="*/ 952500 h 2609850"/>
              <a:gd name="connsiteX9" fmla="*/ 219075 w 738187"/>
              <a:gd name="connsiteY9" fmla="*/ 1490663 h 2609850"/>
              <a:gd name="connsiteX10" fmla="*/ 423862 w 738187"/>
              <a:gd name="connsiteY10" fmla="*/ 1928813 h 2609850"/>
              <a:gd name="connsiteX11" fmla="*/ 471487 w 738187"/>
              <a:gd name="connsiteY11" fmla="*/ 2152650 h 2609850"/>
              <a:gd name="connsiteX12" fmla="*/ 519112 w 738187"/>
              <a:gd name="connsiteY12" fmla="*/ 2362200 h 2609850"/>
              <a:gd name="connsiteX13" fmla="*/ 547687 w 738187"/>
              <a:gd name="connsiteY13" fmla="*/ 2438400 h 2609850"/>
              <a:gd name="connsiteX14" fmla="*/ 585787 w 738187"/>
              <a:gd name="connsiteY14" fmla="*/ 2519363 h 2609850"/>
              <a:gd name="connsiteX15" fmla="*/ 695325 w 738187"/>
              <a:gd name="connsiteY15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8187" h="2609850">
                <a:moveTo>
                  <a:pt x="738187" y="0"/>
                </a:moveTo>
                <a:lnTo>
                  <a:pt x="138112" y="333375"/>
                </a:lnTo>
                <a:lnTo>
                  <a:pt x="76200" y="385763"/>
                </a:lnTo>
                <a:lnTo>
                  <a:pt x="28575" y="476250"/>
                </a:lnTo>
                <a:lnTo>
                  <a:pt x="0" y="571500"/>
                </a:lnTo>
                <a:lnTo>
                  <a:pt x="4762" y="695325"/>
                </a:lnTo>
                <a:lnTo>
                  <a:pt x="52387" y="790575"/>
                </a:lnTo>
                <a:lnTo>
                  <a:pt x="52387" y="895350"/>
                </a:lnTo>
                <a:lnTo>
                  <a:pt x="14287" y="952500"/>
                </a:lnTo>
                <a:lnTo>
                  <a:pt x="219075" y="1490663"/>
                </a:lnTo>
                <a:lnTo>
                  <a:pt x="423862" y="1928813"/>
                </a:lnTo>
                <a:lnTo>
                  <a:pt x="471487" y="2152650"/>
                </a:lnTo>
                <a:lnTo>
                  <a:pt x="519112" y="2362200"/>
                </a:lnTo>
                <a:lnTo>
                  <a:pt x="547687" y="2438400"/>
                </a:lnTo>
                <a:lnTo>
                  <a:pt x="585787" y="2519363"/>
                </a:lnTo>
                <a:lnTo>
                  <a:pt x="695325" y="260985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9E24F8-0CD2-431A-8CD3-C8C38AF61F5B}"/>
              </a:ext>
            </a:extLst>
          </p:cNvPr>
          <p:cNvSpPr/>
          <p:nvPr/>
        </p:nvSpPr>
        <p:spPr>
          <a:xfrm>
            <a:off x="5429250" y="4424363"/>
            <a:ext cx="962025" cy="561975"/>
          </a:xfrm>
          <a:custGeom>
            <a:avLst/>
            <a:gdLst>
              <a:gd name="connsiteX0" fmla="*/ 0 w 962025"/>
              <a:gd name="connsiteY0" fmla="*/ 0 h 561975"/>
              <a:gd name="connsiteX1" fmla="*/ 28575 w 962025"/>
              <a:gd name="connsiteY1" fmla="*/ 161925 h 561975"/>
              <a:gd name="connsiteX2" fmla="*/ 80963 w 962025"/>
              <a:gd name="connsiteY2" fmla="*/ 319087 h 561975"/>
              <a:gd name="connsiteX3" fmla="*/ 185738 w 962025"/>
              <a:gd name="connsiteY3" fmla="*/ 442912 h 561975"/>
              <a:gd name="connsiteX4" fmla="*/ 276225 w 962025"/>
              <a:gd name="connsiteY4" fmla="*/ 561975 h 561975"/>
              <a:gd name="connsiteX5" fmla="*/ 809625 w 962025"/>
              <a:gd name="connsiteY5" fmla="*/ 314325 h 561975"/>
              <a:gd name="connsiteX6" fmla="*/ 828675 w 962025"/>
              <a:gd name="connsiteY6" fmla="*/ 247650 h 561975"/>
              <a:gd name="connsiteX7" fmla="*/ 866775 w 962025"/>
              <a:gd name="connsiteY7" fmla="*/ 147637 h 561975"/>
              <a:gd name="connsiteX8" fmla="*/ 914400 w 962025"/>
              <a:gd name="connsiteY8" fmla="*/ 104775 h 561975"/>
              <a:gd name="connsiteX9" fmla="*/ 962025 w 962025"/>
              <a:gd name="connsiteY9" fmla="*/ 61912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2025" h="561975">
                <a:moveTo>
                  <a:pt x="0" y="0"/>
                </a:moveTo>
                <a:lnTo>
                  <a:pt x="28575" y="161925"/>
                </a:lnTo>
                <a:lnTo>
                  <a:pt x="80963" y="319087"/>
                </a:lnTo>
                <a:lnTo>
                  <a:pt x="185738" y="442912"/>
                </a:lnTo>
                <a:lnTo>
                  <a:pt x="276225" y="561975"/>
                </a:lnTo>
                <a:lnTo>
                  <a:pt x="809625" y="314325"/>
                </a:lnTo>
                <a:lnTo>
                  <a:pt x="828675" y="247650"/>
                </a:lnTo>
                <a:lnTo>
                  <a:pt x="866775" y="147637"/>
                </a:lnTo>
                <a:lnTo>
                  <a:pt x="914400" y="104775"/>
                </a:lnTo>
                <a:lnTo>
                  <a:pt x="962025" y="61912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1A95D1-283C-4ECF-89B6-8972DCFEA4F2}"/>
              </a:ext>
            </a:extLst>
          </p:cNvPr>
          <p:cNvSpPr/>
          <p:nvPr/>
        </p:nvSpPr>
        <p:spPr>
          <a:xfrm>
            <a:off x="5829300" y="4510088"/>
            <a:ext cx="123825" cy="342900"/>
          </a:xfrm>
          <a:custGeom>
            <a:avLst/>
            <a:gdLst>
              <a:gd name="connsiteX0" fmla="*/ 0 w 123825"/>
              <a:gd name="connsiteY0" fmla="*/ 0 h 342900"/>
              <a:gd name="connsiteX1" fmla="*/ 123825 w 123825"/>
              <a:gd name="connsiteY1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825" h="342900">
                <a:moveTo>
                  <a:pt x="0" y="0"/>
                </a:moveTo>
                <a:lnTo>
                  <a:pt x="123825" y="34290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D289A3-97BC-40F6-B05F-195FA1839EDC}"/>
              </a:ext>
            </a:extLst>
          </p:cNvPr>
          <p:cNvSpPr/>
          <p:nvPr/>
        </p:nvSpPr>
        <p:spPr>
          <a:xfrm>
            <a:off x="5705475" y="4995863"/>
            <a:ext cx="1219200" cy="1052512"/>
          </a:xfrm>
          <a:custGeom>
            <a:avLst/>
            <a:gdLst>
              <a:gd name="connsiteX0" fmla="*/ 0 w 1219200"/>
              <a:gd name="connsiteY0" fmla="*/ 0 h 1052512"/>
              <a:gd name="connsiteX1" fmla="*/ 152400 w 1219200"/>
              <a:gd name="connsiteY1" fmla="*/ 242887 h 1052512"/>
              <a:gd name="connsiteX2" fmla="*/ 252413 w 1219200"/>
              <a:gd name="connsiteY2" fmla="*/ 442912 h 1052512"/>
              <a:gd name="connsiteX3" fmla="*/ 385763 w 1219200"/>
              <a:gd name="connsiteY3" fmla="*/ 676275 h 1052512"/>
              <a:gd name="connsiteX4" fmla="*/ 547688 w 1219200"/>
              <a:gd name="connsiteY4" fmla="*/ 895350 h 1052512"/>
              <a:gd name="connsiteX5" fmla="*/ 704850 w 1219200"/>
              <a:gd name="connsiteY5" fmla="*/ 1019175 h 1052512"/>
              <a:gd name="connsiteX6" fmla="*/ 809625 w 1219200"/>
              <a:gd name="connsiteY6" fmla="*/ 1052512 h 1052512"/>
              <a:gd name="connsiteX7" fmla="*/ 904875 w 1219200"/>
              <a:gd name="connsiteY7" fmla="*/ 1052512 h 1052512"/>
              <a:gd name="connsiteX8" fmla="*/ 985838 w 1219200"/>
              <a:gd name="connsiteY8" fmla="*/ 1052512 h 1052512"/>
              <a:gd name="connsiteX9" fmla="*/ 1219200 w 1219200"/>
              <a:gd name="connsiteY9" fmla="*/ 976312 h 105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" h="1052512">
                <a:moveTo>
                  <a:pt x="0" y="0"/>
                </a:moveTo>
                <a:lnTo>
                  <a:pt x="152400" y="242887"/>
                </a:lnTo>
                <a:lnTo>
                  <a:pt x="252413" y="442912"/>
                </a:lnTo>
                <a:lnTo>
                  <a:pt x="385763" y="676275"/>
                </a:lnTo>
                <a:lnTo>
                  <a:pt x="547688" y="895350"/>
                </a:lnTo>
                <a:lnTo>
                  <a:pt x="704850" y="1019175"/>
                </a:lnTo>
                <a:lnTo>
                  <a:pt x="809625" y="1052512"/>
                </a:lnTo>
                <a:lnTo>
                  <a:pt x="904875" y="1052512"/>
                </a:lnTo>
                <a:lnTo>
                  <a:pt x="985838" y="1052512"/>
                </a:lnTo>
                <a:lnTo>
                  <a:pt x="1219200" y="976312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05809D3-8A17-43BB-9F59-40FA5C4C66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b="9290"/>
          <a:stretch/>
        </p:blipFill>
        <p:spPr>
          <a:xfrm>
            <a:off x="3331757" y="1"/>
            <a:ext cx="5812243" cy="685775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16CCEC1-71D5-4DCC-8263-10915E3C52E4}"/>
              </a:ext>
            </a:extLst>
          </p:cNvPr>
          <p:cNvSpPr/>
          <p:nvPr/>
        </p:nvSpPr>
        <p:spPr>
          <a:xfrm>
            <a:off x="5719763" y="2447925"/>
            <a:ext cx="666750" cy="1166813"/>
          </a:xfrm>
          <a:custGeom>
            <a:avLst/>
            <a:gdLst>
              <a:gd name="connsiteX0" fmla="*/ 666750 w 666750"/>
              <a:gd name="connsiteY0" fmla="*/ 0 h 1166813"/>
              <a:gd name="connsiteX1" fmla="*/ 552450 w 666750"/>
              <a:gd name="connsiteY1" fmla="*/ 4763 h 1166813"/>
              <a:gd name="connsiteX2" fmla="*/ 457200 w 666750"/>
              <a:gd name="connsiteY2" fmla="*/ 71438 h 1166813"/>
              <a:gd name="connsiteX3" fmla="*/ 285750 w 666750"/>
              <a:gd name="connsiteY3" fmla="*/ 290513 h 1166813"/>
              <a:gd name="connsiteX4" fmla="*/ 171450 w 666750"/>
              <a:gd name="connsiteY4" fmla="*/ 433388 h 1166813"/>
              <a:gd name="connsiteX5" fmla="*/ 142875 w 666750"/>
              <a:gd name="connsiteY5" fmla="*/ 519113 h 1166813"/>
              <a:gd name="connsiteX6" fmla="*/ 157162 w 666750"/>
              <a:gd name="connsiteY6" fmla="*/ 695325 h 1166813"/>
              <a:gd name="connsiteX7" fmla="*/ 109537 w 666750"/>
              <a:gd name="connsiteY7" fmla="*/ 752475 h 1166813"/>
              <a:gd name="connsiteX8" fmla="*/ 33337 w 666750"/>
              <a:gd name="connsiteY8" fmla="*/ 785813 h 1166813"/>
              <a:gd name="connsiteX9" fmla="*/ 0 w 666750"/>
              <a:gd name="connsiteY9" fmla="*/ 866775 h 1166813"/>
              <a:gd name="connsiteX10" fmla="*/ 71437 w 666750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6750" h="1166813">
                <a:moveTo>
                  <a:pt x="666750" y="0"/>
                </a:moveTo>
                <a:lnTo>
                  <a:pt x="552450" y="4763"/>
                </a:lnTo>
                <a:lnTo>
                  <a:pt x="457200" y="71438"/>
                </a:lnTo>
                <a:lnTo>
                  <a:pt x="285750" y="290513"/>
                </a:lnTo>
                <a:lnTo>
                  <a:pt x="171450" y="433388"/>
                </a:lnTo>
                <a:lnTo>
                  <a:pt x="142875" y="519113"/>
                </a:lnTo>
                <a:lnTo>
                  <a:pt x="157162" y="695325"/>
                </a:lnTo>
                <a:lnTo>
                  <a:pt x="109537" y="752475"/>
                </a:lnTo>
                <a:lnTo>
                  <a:pt x="33337" y="785813"/>
                </a:lnTo>
                <a:lnTo>
                  <a:pt x="0" y="866775"/>
                </a:lnTo>
                <a:lnTo>
                  <a:pt x="71437" y="1166813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AC109E9-D9E3-44A6-8E0C-75794E230459}"/>
              </a:ext>
            </a:extLst>
          </p:cNvPr>
          <p:cNvSpPr/>
          <p:nvPr/>
        </p:nvSpPr>
        <p:spPr>
          <a:xfrm>
            <a:off x="5886450" y="2681288"/>
            <a:ext cx="476250" cy="142875"/>
          </a:xfrm>
          <a:custGeom>
            <a:avLst/>
            <a:gdLst>
              <a:gd name="connsiteX0" fmla="*/ 0 w 476250"/>
              <a:gd name="connsiteY0" fmla="*/ 0 h 142875"/>
              <a:gd name="connsiteX1" fmla="*/ 204788 w 476250"/>
              <a:gd name="connsiteY1" fmla="*/ 138112 h 142875"/>
              <a:gd name="connsiteX2" fmla="*/ 476250 w 476250"/>
              <a:gd name="connsiteY2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142875">
                <a:moveTo>
                  <a:pt x="0" y="0"/>
                </a:moveTo>
                <a:lnTo>
                  <a:pt x="204788" y="138112"/>
                </a:lnTo>
                <a:lnTo>
                  <a:pt x="476250" y="142875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7DBA9E-8AED-4E88-AB15-49EFBFEB35E2}"/>
              </a:ext>
            </a:extLst>
          </p:cNvPr>
          <p:cNvSpPr/>
          <p:nvPr/>
        </p:nvSpPr>
        <p:spPr>
          <a:xfrm>
            <a:off x="5362575" y="3652838"/>
            <a:ext cx="947738" cy="333375"/>
          </a:xfrm>
          <a:custGeom>
            <a:avLst/>
            <a:gdLst>
              <a:gd name="connsiteX0" fmla="*/ 947738 w 947738"/>
              <a:gd name="connsiteY0" fmla="*/ 0 h 333375"/>
              <a:gd name="connsiteX1" fmla="*/ 0 w 947738"/>
              <a:gd name="connsiteY1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7738" h="333375">
                <a:moveTo>
                  <a:pt x="947738" y="0"/>
                </a:moveTo>
                <a:lnTo>
                  <a:pt x="0" y="333375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13F4E7-1981-4474-AC05-E29BF97D453B}"/>
              </a:ext>
            </a:extLst>
          </p:cNvPr>
          <p:cNvCxnSpPr/>
          <p:nvPr/>
        </p:nvCxnSpPr>
        <p:spPr>
          <a:xfrm>
            <a:off x="5805488" y="3614738"/>
            <a:ext cx="80962" cy="18573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117521-4A60-499D-8F9F-3B62FFD8A697}"/>
              </a:ext>
            </a:extLst>
          </p:cNvPr>
          <p:cNvSpPr/>
          <p:nvPr/>
        </p:nvSpPr>
        <p:spPr>
          <a:xfrm>
            <a:off x="6619875" y="3314700"/>
            <a:ext cx="342900" cy="185738"/>
          </a:xfrm>
          <a:custGeom>
            <a:avLst/>
            <a:gdLst>
              <a:gd name="connsiteX0" fmla="*/ 0 w 342900"/>
              <a:gd name="connsiteY0" fmla="*/ 100013 h 185738"/>
              <a:gd name="connsiteX1" fmla="*/ 52388 w 342900"/>
              <a:gd name="connsiteY1" fmla="*/ 185738 h 185738"/>
              <a:gd name="connsiteX2" fmla="*/ 342900 w 342900"/>
              <a:gd name="connsiteY2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85738">
                <a:moveTo>
                  <a:pt x="0" y="100013"/>
                </a:moveTo>
                <a:lnTo>
                  <a:pt x="52388" y="185738"/>
                </a:lnTo>
                <a:lnTo>
                  <a:pt x="342900" y="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6E00CF-4033-4675-B61C-8FBCDFBEAB24}"/>
              </a:ext>
            </a:extLst>
          </p:cNvPr>
          <p:cNvSpPr/>
          <p:nvPr/>
        </p:nvSpPr>
        <p:spPr>
          <a:xfrm>
            <a:off x="6376988" y="3524250"/>
            <a:ext cx="738187" cy="2609850"/>
          </a:xfrm>
          <a:custGeom>
            <a:avLst/>
            <a:gdLst>
              <a:gd name="connsiteX0" fmla="*/ 738187 w 738187"/>
              <a:gd name="connsiteY0" fmla="*/ 0 h 2609850"/>
              <a:gd name="connsiteX1" fmla="*/ 138112 w 738187"/>
              <a:gd name="connsiteY1" fmla="*/ 333375 h 2609850"/>
              <a:gd name="connsiteX2" fmla="*/ 76200 w 738187"/>
              <a:gd name="connsiteY2" fmla="*/ 385763 h 2609850"/>
              <a:gd name="connsiteX3" fmla="*/ 28575 w 738187"/>
              <a:gd name="connsiteY3" fmla="*/ 476250 h 2609850"/>
              <a:gd name="connsiteX4" fmla="*/ 0 w 738187"/>
              <a:gd name="connsiteY4" fmla="*/ 571500 h 2609850"/>
              <a:gd name="connsiteX5" fmla="*/ 4762 w 738187"/>
              <a:gd name="connsiteY5" fmla="*/ 695325 h 2609850"/>
              <a:gd name="connsiteX6" fmla="*/ 52387 w 738187"/>
              <a:gd name="connsiteY6" fmla="*/ 790575 h 2609850"/>
              <a:gd name="connsiteX7" fmla="*/ 52387 w 738187"/>
              <a:gd name="connsiteY7" fmla="*/ 895350 h 2609850"/>
              <a:gd name="connsiteX8" fmla="*/ 14287 w 738187"/>
              <a:gd name="connsiteY8" fmla="*/ 952500 h 2609850"/>
              <a:gd name="connsiteX9" fmla="*/ 219075 w 738187"/>
              <a:gd name="connsiteY9" fmla="*/ 1490663 h 2609850"/>
              <a:gd name="connsiteX10" fmla="*/ 423862 w 738187"/>
              <a:gd name="connsiteY10" fmla="*/ 1928813 h 2609850"/>
              <a:gd name="connsiteX11" fmla="*/ 471487 w 738187"/>
              <a:gd name="connsiteY11" fmla="*/ 2152650 h 2609850"/>
              <a:gd name="connsiteX12" fmla="*/ 519112 w 738187"/>
              <a:gd name="connsiteY12" fmla="*/ 2362200 h 2609850"/>
              <a:gd name="connsiteX13" fmla="*/ 547687 w 738187"/>
              <a:gd name="connsiteY13" fmla="*/ 2438400 h 2609850"/>
              <a:gd name="connsiteX14" fmla="*/ 585787 w 738187"/>
              <a:gd name="connsiteY14" fmla="*/ 2519363 h 2609850"/>
              <a:gd name="connsiteX15" fmla="*/ 695325 w 738187"/>
              <a:gd name="connsiteY15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8187" h="2609850">
                <a:moveTo>
                  <a:pt x="738187" y="0"/>
                </a:moveTo>
                <a:lnTo>
                  <a:pt x="138112" y="333375"/>
                </a:lnTo>
                <a:lnTo>
                  <a:pt x="76200" y="385763"/>
                </a:lnTo>
                <a:lnTo>
                  <a:pt x="28575" y="476250"/>
                </a:lnTo>
                <a:lnTo>
                  <a:pt x="0" y="571500"/>
                </a:lnTo>
                <a:lnTo>
                  <a:pt x="4762" y="695325"/>
                </a:lnTo>
                <a:lnTo>
                  <a:pt x="52387" y="790575"/>
                </a:lnTo>
                <a:lnTo>
                  <a:pt x="52387" y="895350"/>
                </a:lnTo>
                <a:lnTo>
                  <a:pt x="14287" y="952500"/>
                </a:lnTo>
                <a:lnTo>
                  <a:pt x="219075" y="1490663"/>
                </a:lnTo>
                <a:lnTo>
                  <a:pt x="423862" y="1928813"/>
                </a:lnTo>
                <a:lnTo>
                  <a:pt x="471487" y="2152650"/>
                </a:lnTo>
                <a:lnTo>
                  <a:pt x="519112" y="2362200"/>
                </a:lnTo>
                <a:lnTo>
                  <a:pt x="547687" y="2438400"/>
                </a:lnTo>
                <a:lnTo>
                  <a:pt x="585787" y="2519363"/>
                </a:lnTo>
                <a:lnTo>
                  <a:pt x="695325" y="260985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9E24F8-0CD2-431A-8CD3-C8C38AF61F5B}"/>
              </a:ext>
            </a:extLst>
          </p:cNvPr>
          <p:cNvSpPr/>
          <p:nvPr/>
        </p:nvSpPr>
        <p:spPr>
          <a:xfrm>
            <a:off x="5429250" y="4424363"/>
            <a:ext cx="962025" cy="561975"/>
          </a:xfrm>
          <a:custGeom>
            <a:avLst/>
            <a:gdLst>
              <a:gd name="connsiteX0" fmla="*/ 0 w 962025"/>
              <a:gd name="connsiteY0" fmla="*/ 0 h 561975"/>
              <a:gd name="connsiteX1" fmla="*/ 28575 w 962025"/>
              <a:gd name="connsiteY1" fmla="*/ 161925 h 561975"/>
              <a:gd name="connsiteX2" fmla="*/ 80963 w 962025"/>
              <a:gd name="connsiteY2" fmla="*/ 319087 h 561975"/>
              <a:gd name="connsiteX3" fmla="*/ 185738 w 962025"/>
              <a:gd name="connsiteY3" fmla="*/ 442912 h 561975"/>
              <a:gd name="connsiteX4" fmla="*/ 276225 w 962025"/>
              <a:gd name="connsiteY4" fmla="*/ 561975 h 561975"/>
              <a:gd name="connsiteX5" fmla="*/ 809625 w 962025"/>
              <a:gd name="connsiteY5" fmla="*/ 314325 h 561975"/>
              <a:gd name="connsiteX6" fmla="*/ 828675 w 962025"/>
              <a:gd name="connsiteY6" fmla="*/ 247650 h 561975"/>
              <a:gd name="connsiteX7" fmla="*/ 866775 w 962025"/>
              <a:gd name="connsiteY7" fmla="*/ 147637 h 561975"/>
              <a:gd name="connsiteX8" fmla="*/ 914400 w 962025"/>
              <a:gd name="connsiteY8" fmla="*/ 104775 h 561975"/>
              <a:gd name="connsiteX9" fmla="*/ 962025 w 962025"/>
              <a:gd name="connsiteY9" fmla="*/ 61912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2025" h="561975">
                <a:moveTo>
                  <a:pt x="0" y="0"/>
                </a:moveTo>
                <a:lnTo>
                  <a:pt x="28575" y="161925"/>
                </a:lnTo>
                <a:lnTo>
                  <a:pt x="80963" y="319087"/>
                </a:lnTo>
                <a:lnTo>
                  <a:pt x="185738" y="442912"/>
                </a:lnTo>
                <a:lnTo>
                  <a:pt x="276225" y="561975"/>
                </a:lnTo>
                <a:lnTo>
                  <a:pt x="809625" y="314325"/>
                </a:lnTo>
                <a:lnTo>
                  <a:pt x="828675" y="247650"/>
                </a:lnTo>
                <a:lnTo>
                  <a:pt x="866775" y="147637"/>
                </a:lnTo>
                <a:lnTo>
                  <a:pt x="914400" y="104775"/>
                </a:lnTo>
                <a:lnTo>
                  <a:pt x="962025" y="61912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1A95D1-283C-4ECF-89B6-8972DCFEA4F2}"/>
              </a:ext>
            </a:extLst>
          </p:cNvPr>
          <p:cNvSpPr/>
          <p:nvPr/>
        </p:nvSpPr>
        <p:spPr>
          <a:xfrm>
            <a:off x="5829300" y="4510088"/>
            <a:ext cx="123825" cy="342900"/>
          </a:xfrm>
          <a:custGeom>
            <a:avLst/>
            <a:gdLst>
              <a:gd name="connsiteX0" fmla="*/ 0 w 123825"/>
              <a:gd name="connsiteY0" fmla="*/ 0 h 342900"/>
              <a:gd name="connsiteX1" fmla="*/ 123825 w 123825"/>
              <a:gd name="connsiteY1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825" h="342900">
                <a:moveTo>
                  <a:pt x="0" y="0"/>
                </a:moveTo>
                <a:lnTo>
                  <a:pt x="123825" y="34290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D289A3-97BC-40F6-B05F-195FA1839EDC}"/>
              </a:ext>
            </a:extLst>
          </p:cNvPr>
          <p:cNvSpPr/>
          <p:nvPr/>
        </p:nvSpPr>
        <p:spPr>
          <a:xfrm>
            <a:off x="5705475" y="4995863"/>
            <a:ext cx="1219200" cy="1052512"/>
          </a:xfrm>
          <a:custGeom>
            <a:avLst/>
            <a:gdLst>
              <a:gd name="connsiteX0" fmla="*/ 0 w 1219200"/>
              <a:gd name="connsiteY0" fmla="*/ 0 h 1052512"/>
              <a:gd name="connsiteX1" fmla="*/ 152400 w 1219200"/>
              <a:gd name="connsiteY1" fmla="*/ 242887 h 1052512"/>
              <a:gd name="connsiteX2" fmla="*/ 252413 w 1219200"/>
              <a:gd name="connsiteY2" fmla="*/ 442912 h 1052512"/>
              <a:gd name="connsiteX3" fmla="*/ 385763 w 1219200"/>
              <a:gd name="connsiteY3" fmla="*/ 676275 h 1052512"/>
              <a:gd name="connsiteX4" fmla="*/ 547688 w 1219200"/>
              <a:gd name="connsiteY4" fmla="*/ 895350 h 1052512"/>
              <a:gd name="connsiteX5" fmla="*/ 704850 w 1219200"/>
              <a:gd name="connsiteY5" fmla="*/ 1019175 h 1052512"/>
              <a:gd name="connsiteX6" fmla="*/ 809625 w 1219200"/>
              <a:gd name="connsiteY6" fmla="*/ 1052512 h 1052512"/>
              <a:gd name="connsiteX7" fmla="*/ 904875 w 1219200"/>
              <a:gd name="connsiteY7" fmla="*/ 1052512 h 1052512"/>
              <a:gd name="connsiteX8" fmla="*/ 985838 w 1219200"/>
              <a:gd name="connsiteY8" fmla="*/ 1052512 h 1052512"/>
              <a:gd name="connsiteX9" fmla="*/ 1219200 w 1219200"/>
              <a:gd name="connsiteY9" fmla="*/ 976312 h 105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" h="1052512">
                <a:moveTo>
                  <a:pt x="0" y="0"/>
                </a:moveTo>
                <a:lnTo>
                  <a:pt x="152400" y="242887"/>
                </a:lnTo>
                <a:lnTo>
                  <a:pt x="252413" y="442912"/>
                </a:lnTo>
                <a:lnTo>
                  <a:pt x="385763" y="676275"/>
                </a:lnTo>
                <a:lnTo>
                  <a:pt x="547688" y="895350"/>
                </a:lnTo>
                <a:lnTo>
                  <a:pt x="704850" y="1019175"/>
                </a:lnTo>
                <a:lnTo>
                  <a:pt x="809625" y="1052512"/>
                </a:lnTo>
                <a:lnTo>
                  <a:pt x="904875" y="1052512"/>
                </a:lnTo>
                <a:lnTo>
                  <a:pt x="985838" y="1052512"/>
                </a:lnTo>
                <a:lnTo>
                  <a:pt x="1219200" y="976312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6945B-C966-4D3A-8333-AC30FF21A1D9}"/>
              </a:ext>
            </a:extLst>
          </p:cNvPr>
          <p:cNvSpPr/>
          <p:nvPr/>
        </p:nvSpPr>
        <p:spPr>
          <a:xfrm>
            <a:off x="5024582" y="3048000"/>
            <a:ext cx="1938193" cy="180498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A3ABE94B-2EFE-4938-BB43-FBA127A04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76" y="1975327"/>
            <a:ext cx="6685224" cy="45987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Existing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846AB03-4DBB-4695-9164-11474110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1E178CA-1F60-434B-91DA-4BF882FB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1968089"/>
            <a:ext cx="6654800" cy="45866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67667-71AF-4851-AA29-04E897DAF41E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One Way Pair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648910-E46A-4C63-9BA7-024F25627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1"/>
          <a:stretch/>
        </p:blipFill>
        <p:spPr>
          <a:xfrm>
            <a:off x="3629890" y="1997893"/>
            <a:ext cx="5514110" cy="4572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E3D2F-B8DC-4803-88FD-A41EE36ED76A}"/>
              </a:ext>
            </a:extLst>
          </p:cNvPr>
          <p:cNvSpPr txBox="1"/>
          <p:nvPr/>
        </p:nvSpPr>
        <p:spPr>
          <a:xfrm>
            <a:off x="165099" y="710363"/>
            <a:ext cx="3464791" cy="2308324"/>
          </a:xfrm>
          <a:prstGeom prst="rect">
            <a:avLst/>
          </a:prstGeom>
          <a:solidFill>
            <a:srgbClr val="3C3C3C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Chester County eastbound traffic diverted away from Linfield Village, north to Longview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AAB9E-5477-4932-90C5-610BA98CF4EB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34D52-AD1D-46F2-B03A-475FB9FBC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56" r="3099" b="18436"/>
          <a:stretch/>
        </p:blipFill>
        <p:spPr>
          <a:xfrm>
            <a:off x="0" y="2225903"/>
            <a:ext cx="3502847" cy="174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DB061-E450-403B-B1C4-0C38198246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1" t="33931"/>
          <a:stretch/>
        </p:blipFill>
        <p:spPr>
          <a:xfrm>
            <a:off x="0" y="4237942"/>
            <a:ext cx="3484375" cy="1731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BB04CE-345E-4A45-B9D3-875F537E5B4F}"/>
              </a:ext>
            </a:extLst>
          </p:cNvPr>
          <p:cNvSpPr txBox="1"/>
          <p:nvPr/>
        </p:nvSpPr>
        <p:spPr>
          <a:xfrm>
            <a:off x="3181351" y="95009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way system creates more room for streetscape elements such as sidewalks on Main Street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BF04A-8D0D-4B6A-B0D1-6F26EA0B3C8E}"/>
              </a:ext>
            </a:extLst>
          </p:cNvPr>
          <p:cNvSpPr txBox="1"/>
          <p:nvPr/>
        </p:nvSpPr>
        <p:spPr>
          <a:xfrm>
            <a:off x="165099" y="391758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0B0AE-49D7-4FAD-82F4-770B2419F6C4}"/>
              </a:ext>
            </a:extLst>
          </p:cNvPr>
          <p:cNvSpPr txBox="1"/>
          <p:nvPr/>
        </p:nvSpPr>
        <p:spPr>
          <a:xfrm>
            <a:off x="165099" y="59056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 WITH SIDEWALK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283096A0-E388-48E2-8F91-68A8275A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4" r="33108"/>
          <a:stretch/>
        </p:blipFill>
        <p:spPr>
          <a:xfrm>
            <a:off x="6296847" y="0"/>
            <a:ext cx="2847153" cy="6669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CDD45-1287-4420-A7BC-B3CBE5D3CFC8}"/>
              </a:ext>
            </a:extLst>
          </p:cNvPr>
          <p:cNvSpPr txBox="1"/>
          <p:nvPr/>
        </p:nvSpPr>
        <p:spPr>
          <a:xfrm>
            <a:off x="173190" y="708772"/>
            <a:ext cx="78017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Introductions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Meetings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Meeting 4 – May 20,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Meeting 5 – June 16,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DFEFD-2F98-454B-832C-F5FAB030E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1D8BD-4BDE-4328-9352-9718D88F9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3009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Sidewalk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1A3F5-7BF9-4719-876C-9D590D8B8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1966960"/>
            <a:ext cx="6654800" cy="45902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8AD563-238A-425E-9761-3B9CB3063E21}"/>
              </a:ext>
            </a:extLst>
          </p:cNvPr>
          <p:cNvCxnSpPr>
            <a:cxnSpLocks/>
          </p:cNvCxnSpPr>
          <p:nvPr/>
        </p:nvCxnSpPr>
        <p:spPr>
          <a:xfrm>
            <a:off x="5254335" y="1429158"/>
            <a:ext cx="489527" cy="0"/>
          </a:xfrm>
          <a:prstGeom prst="line">
            <a:avLst/>
          </a:prstGeom>
          <a:ln w="38100">
            <a:solidFill>
              <a:srgbClr val="1EC6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E3B1BD-7E4F-4A91-AD2F-BF3E340ED9D0}"/>
              </a:ext>
            </a:extLst>
          </p:cNvPr>
          <p:cNvCxnSpPr>
            <a:cxnSpLocks/>
          </p:cNvCxnSpPr>
          <p:nvPr/>
        </p:nvCxnSpPr>
        <p:spPr>
          <a:xfrm>
            <a:off x="5254335" y="1710867"/>
            <a:ext cx="489527" cy="0"/>
          </a:xfrm>
          <a:prstGeom prst="line">
            <a:avLst/>
          </a:prstGeom>
          <a:ln w="38100">
            <a:solidFill>
              <a:srgbClr val="F77C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7BD0AD-4068-4FB1-B6D4-F8A6A00A2FCF}"/>
              </a:ext>
            </a:extLst>
          </p:cNvPr>
          <p:cNvSpPr txBox="1"/>
          <p:nvPr/>
        </p:nvSpPr>
        <p:spPr>
          <a:xfrm>
            <a:off x="5964382" y="1013660"/>
            <a:ext cx="212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Sidewalks</a:t>
            </a:r>
          </a:p>
          <a:p>
            <a:r>
              <a:rPr lang="en-US" sz="1600" dirty="0">
                <a:solidFill>
                  <a:srgbClr val="1EC61A"/>
                </a:solidFill>
                <a:latin typeface="Bahnschrift SemiCondensed" panose="020B0502040204020203" pitchFamily="34" charset="0"/>
              </a:rPr>
              <a:t>Both Sides of Street</a:t>
            </a:r>
          </a:p>
          <a:p>
            <a:r>
              <a:rPr lang="en-US" sz="1600" dirty="0">
                <a:solidFill>
                  <a:srgbClr val="F77C5F"/>
                </a:solidFill>
                <a:latin typeface="Bahnschrift SemiCondensed" panose="020B0502040204020203" pitchFamily="34" charset="0"/>
              </a:rPr>
              <a:t>One Side of 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9B8DDB-9CD5-4483-ACE5-8BC637C546D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0" y="187143"/>
            <a:ext cx="471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Development Alternatives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4E863D-5AC3-492D-BA6C-D369AE0F2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1967580"/>
            <a:ext cx="6654800" cy="45882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DAB791-CC91-4158-BC69-C57F941491EB}"/>
              </a:ext>
            </a:extLst>
          </p:cNvPr>
          <p:cNvSpPr/>
          <p:nvPr/>
        </p:nvSpPr>
        <p:spPr>
          <a:xfrm>
            <a:off x="5134264" y="1217743"/>
            <a:ext cx="730827" cy="170873"/>
          </a:xfrm>
          <a:prstGeom prst="roundRect">
            <a:avLst/>
          </a:prstGeom>
          <a:solidFill>
            <a:srgbClr val="F6DF39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8DDC8-E22A-4D05-AB40-7A8389C45DB0}"/>
              </a:ext>
            </a:extLst>
          </p:cNvPr>
          <p:cNvSpPr txBox="1"/>
          <p:nvPr/>
        </p:nvSpPr>
        <p:spPr>
          <a:xfrm>
            <a:off x="5964382" y="1141250"/>
            <a:ext cx="346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Conceptual Development Area</a:t>
            </a:r>
          </a:p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Open Space Connections</a:t>
            </a:r>
            <a:endParaRPr lang="en-US" sz="1600" dirty="0">
              <a:solidFill>
                <a:srgbClr val="F77C5F"/>
              </a:solidFill>
              <a:latin typeface="Bahnschrift SemiCondensed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CE1CD7-1393-46CA-91FB-F8DDEC6F28F4}"/>
              </a:ext>
            </a:extLst>
          </p:cNvPr>
          <p:cNvCxnSpPr>
            <a:cxnSpLocks/>
          </p:cNvCxnSpPr>
          <p:nvPr/>
        </p:nvCxnSpPr>
        <p:spPr>
          <a:xfrm>
            <a:off x="5254335" y="736431"/>
            <a:ext cx="489527" cy="0"/>
          </a:xfrm>
          <a:prstGeom prst="line">
            <a:avLst/>
          </a:prstGeom>
          <a:ln w="38100">
            <a:solidFill>
              <a:srgbClr val="1EC6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52FD3-8770-41FC-8198-6DCAF43DC5D6}"/>
              </a:ext>
            </a:extLst>
          </p:cNvPr>
          <p:cNvCxnSpPr>
            <a:cxnSpLocks/>
          </p:cNvCxnSpPr>
          <p:nvPr/>
        </p:nvCxnSpPr>
        <p:spPr>
          <a:xfrm>
            <a:off x="5254335" y="1018140"/>
            <a:ext cx="489527" cy="0"/>
          </a:xfrm>
          <a:prstGeom prst="line">
            <a:avLst/>
          </a:prstGeom>
          <a:ln w="38100">
            <a:solidFill>
              <a:srgbClr val="F77C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552044-3C2F-49A6-953E-9D6D54C1350C}"/>
              </a:ext>
            </a:extLst>
          </p:cNvPr>
          <p:cNvSpPr txBox="1"/>
          <p:nvPr/>
        </p:nvSpPr>
        <p:spPr>
          <a:xfrm>
            <a:off x="5964382" y="320933"/>
            <a:ext cx="212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Sidewalks</a:t>
            </a:r>
          </a:p>
          <a:p>
            <a:r>
              <a:rPr lang="en-US" sz="1600" dirty="0">
                <a:solidFill>
                  <a:srgbClr val="1EC61A"/>
                </a:solidFill>
                <a:latin typeface="Bahnschrift SemiCondensed" panose="020B0502040204020203" pitchFamily="34" charset="0"/>
              </a:rPr>
              <a:t>Both Sides of Street</a:t>
            </a:r>
          </a:p>
          <a:p>
            <a:r>
              <a:rPr lang="en-US" sz="1600" dirty="0">
                <a:solidFill>
                  <a:srgbClr val="F77C5F"/>
                </a:solidFill>
                <a:latin typeface="Bahnschrift SemiCondensed" panose="020B0502040204020203" pitchFamily="34" charset="0"/>
              </a:rPr>
              <a:t>One Side of Street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79B8D0-EDE3-47A8-9DE6-A4FD726962A0}"/>
              </a:ext>
            </a:extLst>
          </p:cNvPr>
          <p:cNvCxnSpPr/>
          <p:nvPr/>
        </p:nvCxnSpPr>
        <p:spPr>
          <a:xfrm>
            <a:off x="5064989" y="1609047"/>
            <a:ext cx="868218" cy="0"/>
          </a:xfrm>
          <a:prstGeom prst="straightConnector1">
            <a:avLst/>
          </a:prstGeom>
          <a:ln w="57150">
            <a:solidFill>
              <a:srgbClr val="1B371B"/>
            </a:solidFill>
            <a:prstDash val="sysDot"/>
            <a:headEnd type="triangle"/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1CD3B4-BD55-4B63-A308-2A83DB6C5BD5}"/>
              </a:ext>
            </a:extLst>
          </p:cNvPr>
          <p:cNvSpPr txBox="1"/>
          <p:nvPr/>
        </p:nvSpPr>
        <p:spPr>
          <a:xfrm>
            <a:off x="165099" y="1188969"/>
            <a:ext cx="3464791" cy="2308324"/>
          </a:xfrm>
          <a:prstGeom prst="rect">
            <a:avLst/>
          </a:prstGeom>
          <a:solidFill>
            <a:srgbClr val="3C3C3C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Linfield Sports Park remains, development occurs along one-way road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areas can be a combination of village commercial or modified residential R-3 Zoning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579B8C-A735-49D0-9A99-669838426480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8B73A-6F29-4D24-AE82-E931E2CC2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1969218"/>
            <a:ext cx="6654800" cy="458302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00FAA-994C-43FC-AD18-231BAA36C35C}"/>
              </a:ext>
            </a:extLst>
          </p:cNvPr>
          <p:cNvSpPr/>
          <p:nvPr/>
        </p:nvSpPr>
        <p:spPr>
          <a:xfrm>
            <a:off x="5134264" y="1217743"/>
            <a:ext cx="730827" cy="170873"/>
          </a:xfrm>
          <a:prstGeom prst="roundRect">
            <a:avLst/>
          </a:prstGeom>
          <a:solidFill>
            <a:srgbClr val="F6DF39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410B0-F0C9-4B65-A00D-7F58A1D9A9F2}"/>
              </a:ext>
            </a:extLst>
          </p:cNvPr>
          <p:cNvSpPr txBox="1"/>
          <p:nvPr/>
        </p:nvSpPr>
        <p:spPr>
          <a:xfrm>
            <a:off x="5964382" y="1141250"/>
            <a:ext cx="346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Conceptual Development Area</a:t>
            </a:r>
          </a:p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Open Space Connections</a:t>
            </a:r>
            <a:endParaRPr lang="en-US" sz="1600" dirty="0">
              <a:solidFill>
                <a:srgbClr val="F77C5F"/>
              </a:solidFill>
              <a:latin typeface="Bahnschrift SemiCondensed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F3DE0F-CA2F-4D70-970A-D06FBD3C698D}"/>
              </a:ext>
            </a:extLst>
          </p:cNvPr>
          <p:cNvCxnSpPr>
            <a:cxnSpLocks/>
          </p:cNvCxnSpPr>
          <p:nvPr/>
        </p:nvCxnSpPr>
        <p:spPr>
          <a:xfrm>
            <a:off x="5254335" y="736431"/>
            <a:ext cx="489527" cy="0"/>
          </a:xfrm>
          <a:prstGeom prst="line">
            <a:avLst/>
          </a:prstGeom>
          <a:ln w="38100">
            <a:solidFill>
              <a:srgbClr val="1EC6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434E71-3EFF-4288-B42B-6B18036DE376}"/>
              </a:ext>
            </a:extLst>
          </p:cNvPr>
          <p:cNvCxnSpPr>
            <a:cxnSpLocks/>
          </p:cNvCxnSpPr>
          <p:nvPr/>
        </p:nvCxnSpPr>
        <p:spPr>
          <a:xfrm>
            <a:off x="5254335" y="1018140"/>
            <a:ext cx="489527" cy="0"/>
          </a:xfrm>
          <a:prstGeom prst="line">
            <a:avLst/>
          </a:prstGeom>
          <a:ln w="38100">
            <a:solidFill>
              <a:srgbClr val="F77C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AD3F74-5F58-4401-B5CD-E0C03DB23388}"/>
              </a:ext>
            </a:extLst>
          </p:cNvPr>
          <p:cNvSpPr txBox="1"/>
          <p:nvPr/>
        </p:nvSpPr>
        <p:spPr>
          <a:xfrm>
            <a:off x="5964382" y="320933"/>
            <a:ext cx="212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Sidewalks</a:t>
            </a:r>
          </a:p>
          <a:p>
            <a:r>
              <a:rPr lang="en-US" sz="1600" dirty="0">
                <a:solidFill>
                  <a:srgbClr val="1EC61A"/>
                </a:solidFill>
                <a:latin typeface="Bahnschrift SemiCondensed" panose="020B0502040204020203" pitchFamily="34" charset="0"/>
              </a:rPr>
              <a:t>Both Sides of Street</a:t>
            </a:r>
          </a:p>
          <a:p>
            <a:r>
              <a:rPr lang="en-US" sz="1600" dirty="0">
                <a:solidFill>
                  <a:srgbClr val="F77C5F"/>
                </a:solidFill>
                <a:latin typeface="Bahnschrift SemiCondensed" panose="020B0502040204020203" pitchFamily="34" charset="0"/>
              </a:rPr>
              <a:t>One Side of Street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66F92E-FB31-4BE3-A117-D762A817FA9D}"/>
              </a:ext>
            </a:extLst>
          </p:cNvPr>
          <p:cNvCxnSpPr/>
          <p:nvPr/>
        </p:nvCxnSpPr>
        <p:spPr>
          <a:xfrm>
            <a:off x="5064989" y="1609047"/>
            <a:ext cx="868218" cy="0"/>
          </a:xfrm>
          <a:prstGeom prst="straightConnector1">
            <a:avLst/>
          </a:prstGeom>
          <a:ln w="57150">
            <a:solidFill>
              <a:srgbClr val="1B371B"/>
            </a:solidFill>
            <a:prstDash val="sysDot"/>
            <a:headEnd type="triangle"/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647D8F-57D3-4B5A-9C8E-AD689CD8014A}"/>
              </a:ext>
            </a:extLst>
          </p:cNvPr>
          <p:cNvSpPr txBox="1"/>
          <p:nvPr/>
        </p:nvSpPr>
        <p:spPr>
          <a:xfrm>
            <a:off x="172110" y="187143"/>
            <a:ext cx="471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Development Alternatives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354757-5E36-4FAA-81A1-6F8640139547}"/>
              </a:ext>
            </a:extLst>
          </p:cNvPr>
          <p:cNvSpPr txBox="1"/>
          <p:nvPr/>
        </p:nvSpPr>
        <p:spPr>
          <a:xfrm>
            <a:off x="165099" y="1188969"/>
            <a:ext cx="3464791" cy="2862322"/>
          </a:xfrm>
          <a:prstGeom prst="rect">
            <a:avLst/>
          </a:prstGeom>
          <a:solidFill>
            <a:srgbClr val="3C3C3C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B: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Linfield Sports Park developed with open space connections north and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areas can be a combination of village commercial or modified residential R-3 Zoning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could still be future rail station</a:t>
            </a:r>
          </a:p>
        </p:txBody>
      </p:sp>
    </p:spTree>
    <p:extLst>
      <p:ext uri="{BB962C8B-B14F-4D97-AF65-F5344CB8AC3E}">
        <p14:creationId xmlns:p14="http://schemas.microsoft.com/office/powerpoint/2010/main" val="11854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647D8F-57D3-4B5A-9C8E-AD689CD8014A}"/>
              </a:ext>
            </a:extLst>
          </p:cNvPr>
          <p:cNvSpPr txBox="1"/>
          <p:nvPr/>
        </p:nvSpPr>
        <p:spPr>
          <a:xfrm>
            <a:off x="172110" y="187143"/>
            <a:ext cx="471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Development Alternatives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354757-5E36-4FAA-81A1-6F8640139547}"/>
              </a:ext>
            </a:extLst>
          </p:cNvPr>
          <p:cNvSpPr txBox="1"/>
          <p:nvPr/>
        </p:nvSpPr>
        <p:spPr>
          <a:xfrm>
            <a:off x="165099" y="1188969"/>
            <a:ext cx="4259080" cy="2862322"/>
          </a:xfrm>
          <a:prstGeom prst="rect">
            <a:avLst/>
          </a:prstGeom>
          <a:solidFill>
            <a:srgbClr val="3C3C3C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B: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Linfield Sports Park currently undersized for demand (softball, soccer, lacrosse)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Programming needs can be met: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SHORT TERM: Limerick Community Park (available 2022/2023)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LONG TERM: Publicker Site</a:t>
            </a:r>
          </a:p>
          <a:p>
            <a:pPr lvl="1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Need 90’  Baseball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AA6DF-1856-4B71-85BE-8B8B72D72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179" y="0"/>
            <a:ext cx="4719821" cy="53155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24F9F27-A730-4304-A78C-F01567CE12E0}"/>
              </a:ext>
            </a:extLst>
          </p:cNvPr>
          <p:cNvSpPr/>
          <p:nvPr/>
        </p:nvSpPr>
        <p:spPr>
          <a:xfrm>
            <a:off x="5504873" y="4094231"/>
            <a:ext cx="221672" cy="2216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1776A3-A303-4A5D-996B-ACE384102EF5}"/>
              </a:ext>
            </a:extLst>
          </p:cNvPr>
          <p:cNvSpPr/>
          <p:nvPr/>
        </p:nvSpPr>
        <p:spPr>
          <a:xfrm>
            <a:off x="7005782" y="2029903"/>
            <a:ext cx="221672" cy="22167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59E305-28BD-4274-B7CE-DD8B79EBA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82" y="4094230"/>
            <a:ext cx="2699208" cy="278004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FF0609-4FCD-420D-B920-C1D317F74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204" y="4077950"/>
            <a:ext cx="2214796" cy="278004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1F50104-6445-4241-8C63-1A3CF7C0BA87}"/>
              </a:ext>
            </a:extLst>
          </p:cNvPr>
          <p:cNvSpPr/>
          <p:nvPr/>
        </p:nvSpPr>
        <p:spPr>
          <a:xfrm>
            <a:off x="637309" y="2618720"/>
            <a:ext cx="221672" cy="22167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D0AAB9-76FE-415D-B223-09B996716844}"/>
              </a:ext>
            </a:extLst>
          </p:cNvPr>
          <p:cNvSpPr/>
          <p:nvPr/>
        </p:nvSpPr>
        <p:spPr>
          <a:xfrm>
            <a:off x="637309" y="3449924"/>
            <a:ext cx="221672" cy="2216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pic>
        <p:nvPicPr>
          <p:cNvPr id="3" name="Picture 2" descr="A truck on the road&#10;&#10;Description automatically generated with low confidence">
            <a:extLst>
              <a:ext uri="{FF2B5EF4-FFF2-40B4-BE49-F238E27FC236}">
                <a16:creationId xmlns:a16="http://schemas.microsoft.com/office/drawing/2014/main" id="{9C6416F6-4FF3-4885-9A32-5DE17A6BB4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0" t="25969" r="42526" b="14671"/>
          <a:stretch/>
        </p:blipFill>
        <p:spPr>
          <a:xfrm>
            <a:off x="-96251" y="1955325"/>
            <a:ext cx="2489200" cy="48397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468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Existing Traffic Issues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341938-A995-413E-AD72-E54C634146BC}"/>
              </a:ext>
            </a:extLst>
          </p:cNvPr>
          <p:cNvSpPr txBox="1"/>
          <p:nvPr/>
        </p:nvSpPr>
        <p:spPr>
          <a:xfrm>
            <a:off x="756802" y="794235"/>
            <a:ext cx="7315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Traffic concerns in Linfield Village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NOT a roadway capacity or traffic volume issue (8,700 Trips Per 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IS a speeding issue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Additional enforcement needed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6143DB-8039-4CEF-A267-92488A315DE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D88946-7F1C-4051-9FAE-43330FBCC1B2}"/>
              </a:ext>
            </a:extLst>
          </p:cNvPr>
          <p:cNvSpPr/>
          <p:nvPr/>
        </p:nvSpPr>
        <p:spPr>
          <a:xfrm>
            <a:off x="172111" y="2163350"/>
            <a:ext cx="1398671" cy="22353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468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Traffic Impacts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1FBCD7F-42EC-4CFE-8875-2B89CCBBD6C9}"/>
              </a:ext>
            </a:extLst>
          </p:cNvPr>
          <p:cNvSpPr txBox="1"/>
          <p:nvPr/>
        </p:nvSpPr>
        <p:spPr>
          <a:xfrm>
            <a:off x="756804" y="794235"/>
            <a:ext cx="67338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ahnschrift" panose="020B0502040204020203" pitchFamily="34" charset="0"/>
              </a:rPr>
              <a:t>Level of Service: Level of service (LOS) is a term used to describe the service level (wait time) of a roadway intersection.</a:t>
            </a:r>
          </a:p>
          <a:p>
            <a:endParaRPr lang="en-US" sz="1600" b="1" u="sng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Bahnschrift" panose="020B0502040204020203" pitchFamily="34" charset="0"/>
              </a:rPr>
              <a:t>Level of Service – Levels A Through F: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1BD95-FFAF-4566-9018-B6AF6D21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47" y="3166713"/>
            <a:ext cx="1359085" cy="12018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5525B3C-7F39-405F-A5D8-93C35305A538}"/>
              </a:ext>
            </a:extLst>
          </p:cNvPr>
          <p:cNvSpPr/>
          <p:nvPr/>
        </p:nvSpPr>
        <p:spPr>
          <a:xfrm>
            <a:off x="1662422" y="2163350"/>
            <a:ext cx="1398671" cy="22353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C03B34A-7A99-4F5F-81C5-4D1EB071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8" y="3166713"/>
            <a:ext cx="1359085" cy="12018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511B889-8A3B-40DD-91B8-04CCCC418C0D}"/>
              </a:ext>
            </a:extLst>
          </p:cNvPr>
          <p:cNvSpPr/>
          <p:nvPr/>
        </p:nvSpPr>
        <p:spPr>
          <a:xfrm>
            <a:off x="3152733" y="2163350"/>
            <a:ext cx="1398671" cy="22353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26F9EAD-3AD7-4C4C-85C2-B1D7D7D5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9" y="3166713"/>
            <a:ext cx="1359085" cy="12018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5F2ED32-878E-44DD-96DD-BB19F224F791}"/>
              </a:ext>
            </a:extLst>
          </p:cNvPr>
          <p:cNvSpPr/>
          <p:nvPr/>
        </p:nvSpPr>
        <p:spPr>
          <a:xfrm>
            <a:off x="4660491" y="2163350"/>
            <a:ext cx="1398671" cy="22353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C3E0C4C-5469-47CD-96F4-760276E80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27" y="3166713"/>
            <a:ext cx="1359085" cy="12018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04CB452-9357-4812-A8F4-A4B73DFE95C6}"/>
              </a:ext>
            </a:extLst>
          </p:cNvPr>
          <p:cNvSpPr/>
          <p:nvPr/>
        </p:nvSpPr>
        <p:spPr>
          <a:xfrm>
            <a:off x="6150802" y="2163350"/>
            <a:ext cx="1398671" cy="2235395"/>
          </a:xfrm>
          <a:prstGeom prst="rect">
            <a:avLst/>
          </a:prstGeom>
          <a:solidFill>
            <a:srgbClr val="FF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C817652-904E-48BA-90D4-88D3F012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38" y="3166713"/>
            <a:ext cx="1359085" cy="12018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BD0B07D-2D1B-407D-A5D9-79905224E015}"/>
              </a:ext>
            </a:extLst>
          </p:cNvPr>
          <p:cNvSpPr/>
          <p:nvPr/>
        </p:nvSpPr>
        <p:spPr>
          <a:xfrm>
            <a:off x="7641113" y="2163350"/>
            <a:ext cx="1398671" cy="2235395"/>
          </a:xfrm>
          <a:prstGeom prst="rect">
            <a:avLst/>
          </a:prstGeom>
          <a:solidFill>
            <a:srgbClr val="FF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FB0626-A674-4EF6-8729-56DD56E83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449" y="3166713"/>
            <a:ext cx="1359085" cy="120189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CEA55C6-6DB6-4DCA-8AD4-5927BDE57284}"/>
              </a:ext>
            </a:extLst>
          </p:cNvPr>
          <p:cNvSpPr txBox="1"/>
          <p:nvPr/>
        </p:nvSpPr>
        <p:spPr>
          <a:xfrm>
            <a:off x="576330" y="2157200"/>
            <a:ext cx="617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A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C8E190-A3A2-4ACB-9014-9F597AAC6522}"/>
              </a:ext>
            </a:extLst>
          </p:cNvPr>
          <p:cNvSpPr txBox="1"/>
          <p:nvPr/>
        </p:nvSpPr>
        <p:spPr>
          <a:xfrm>
            <a:off x="2053155" y="2149320"/>
            <a:ext cx="617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B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AFA6A48-98E6-4FD2-9F00-EBF696EF1A8C}"/>
              </a:ext>
            </a:extLst>
          </p:cNvPr>
          <p:cNvSpPr txBox="1"/>
          <p:nvPr/>
        </p:nvSpPr>
        <p:spPr>
          <a:xfrm>
            <a:off x="3543466" y="2157353"/>
            <a:ext cx="617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C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90C98A-EEEC-4994-B948-2642DDAC42F6}"/>
              </a:ext>
            </a:extLst>
          </p:cNvPr>
          <p:cNvSpPr txBox="1"/>
          <p:nvPr/>
        </p:nvSpPr>
        <p:spPr>
          <a:xfrm>
            <a:off x="5096660" y="2149319"/>
            <a:ext cx="617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D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D4B1021-3A4C-446B-AE40-50A13294AAAF}"/>
              </a:ext>
            </a:extLst>
          </p:cNvPr>
          <p:cNvSpPr txBox="1"/>
          <p:nvPr/>
        </p:nvSpPr>
        <p:spPr>
          <a:xfrm>
            <a:off x="6564747" y="2157200"/>
            <a:ext cx="617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E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2BE98F1-115F-4DD3-8D03-EE94AE7205C4}"/>
              </a:ext>
            </a:extLst>
          </p:cNvPr>
          <p:cNvSpPr txBox="1"/>
          <p:nvPr/>
        </p:nvSpPr>
        <p:spPr>
          <a:xfrm>
            <a:off x="8055058" y="2128013"/>
            <a:ext cx="617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F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B935A8-C082-4431-A08D-7260F1C47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740" y="3172863"/>
            <a:ext cx="1350103" cy="1194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14835-0DC4-4374-9036-005F3FFE1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198" y="3172863"/>
            <a:ext cx="1361625" cy="119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496346-D068-4F3E-93CA-E6587FFA5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790" y="3186895"/>
            <a:ext cx="1361546" cy="1180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1E5490-F28A-4463-96C9-65460B5F8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7925" y="3186894"/>
            <a:ext cx="1331455" cy="118066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C9C6F10-74B5-487A-A035-C972FF7BF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1380" y="3179013"/>
            <a:ext cx="1306443" cy="118854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EC57C11-A0FA-4D77-ABCE-5F58145ED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070" y="3172552"/>
            <a:ext cx="1366532" cy="12018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A49C0E6-1ED1-43F9-87E0-14AAB18F344A}"/>
              </a:ext>
            </a:extLst>
          </p:cNvPr>
          <p:cNvSpPr/>
          <p:nvPr/>
        </p:nvSpPr>
        <p:spPr>
          <a:xfrm>
            <a:off x="172111" y="4498760"/>
            <a:ext cx="1398671" cy="1440027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5EB706-6B2C-41A4-B04C-C7BAF0D7C6E1}"/>
              </a:ext>
            </a:extLst>
          </p:cNvPr>
          <p:cNvSpPr/>
          <p:nvPr/>
        </p:nvSpPr>
        <p:spPr>
          <a:xfrm>
            <a:off x="1662422" y="4498760"/>
            <a:ext cx="1398671" cy="1440027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73049C4-EAEF-417E-8864-3DFAA8B422D4}"/>
              </a:ext>
            </a:extLst>
          </p:cNvPr>
          <p:cNvSpPr/>
          <p:nvPr/>
        </p:nvSpPr>
        <p:spPr>
          <a:xfrm>
            <a:off x="3152733" y="4498760"/>
            <a:ext cx="1398671" cy="1440027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7C9B3C-AC5A-4DAC-89A6-41B31870169F}"/>
              </a:ext>
            </a:extLst>
          </p:cNvPr>
          <p:cNvSpPr/>
          <p:nvPr/>
        </p:nvSpPr>
        <p:spPr>
          <a:xfrm>
            <a:off x="4660491" y="4498760"/>
            <a:ext cx="1398671" cy="1440027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A48A15E-DE07-4898-BB98-C40CAE772B71}"/>
              </a:ext>
            </a:extLst>
          </p:cNvPr>
          <p:cNvSpPr/>
          <p:nvPr/>
        </p:nvSpPr>
        <p:spPr>
          <a:xfrm>
            <a:off x="6150802" y="4498760"/>
            <a:ext cx="1398671" cy="1440027"/>
          </a:xfrm>
          <a:prstGeom prst="rect">
            <a:avLst/>
          </a:prstGeom>
          <a:solidFill>
            <a:srgbClr val="FF474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0DFABA-37C5-479B-87AA-1A7F792302CF}"/>
              </a:ext>
            </a:extLst>
          </p:cNvPr>
          <p:cNvSpPr/>
          <p:nvPr/>
        </p:nvSpPr>
        <p:spPr>
          <a:xfrm>
            <a:off x="7641113" y="4498760"/>
            <a:ext cx="1398671" cy="1440027"/>
          </a:xfrm>
          <a:prstGeom prst="rect">
            <a:avLst/>
          </a:prstGeom>
          <a:solidFill>
            <a:srgbClr val="FF474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718E47-6181-4B35-A1E9-726F098E9C33}"/>
              </a:ext>
            </a:extLst>
          </p:cNvPr>
          <p:cNvSpPr txBox="1"/>
          <p:nvPr/>
        </p:nvSpPr>
        <p:spPr>
          <a:xfrm>
            <a:off x="286327" y="4535828"/>
            <a:ext cx="1118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Wait Time: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6310C42-AB80-4D85-ACE4-6F4FDDE542C6}"/>
              </a:ext>
            </a:extLst>
          </p:cNvPr>
          <p:cNvSpPr txBox="1"/>
          <p:nvPr/>
        </p:nvSpPr>
        <p:spPr>
          <a:xfrm>
            <a:off x="1691740" y="4505770"/>
            <a:ext cx="1118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Wait Time: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None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C1A0F63-9BBE-4D75-9819-7373A7EE0732}"/>
              </a:ext>
            </a:extLst>
          </p:cNvPr>
          <p:cNvSpPr txBox="1"/>
          <p:nvPr/>
        </p:nvSpPr>
        <p:spPr>
          <a:xfrm>
            <a:off x="3152733" y="4503134"/>
            <a:ext cx="1118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Wait Time: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Minimal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8D8E6F1-0E6B-4154-B7AF-6C1BC46481DE}"/>
              </a:ext>
            </a:extLst>
          </p:cNvPr>
          <p:cNvSpPr txBox="1"/>
          <p:nvPr/>
        </p:nvSpPr>
        <p:spPr>
          <a:xfrm>
            <a:off x="4623276" y="4461050"/>
            <a:ext cx="1286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Wait Time: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Noticeable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25C4A72-B580-45D1-AF66-6691873917C6}"/>
              </a:ext>
            </a:extLst>
          </p:cNvPr>
          <p:cNvSpPr txBox="1"/>
          <p:nvPr/>
        </p:nvSpPr>
        <p:spPr>
          <a:xfrm>
            <a:off x="6160459" y="4480299"/>
            <a:ext cx="1118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Wait Time: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Irritating – delays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1620CDF-A0D7-424C-95D0-223E0318E1E6}"/>
              </a:ext>
            </a:extLst>
          </p:cNvPr>
          <p:cNvSpPr txBox="1"/>
          <p:nvPr/>
        </p:nvSpPr>
        <p:spPr>
          <a:xfrm>
            <a:off x="7641113" y="4461050"/>
            <a:ext cx="1502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Wait Time: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Very irritating – long delays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4C39DB1-364C-4CDA-A274-2AC720062F6C}"/>
              </a:ext>
            </a:extLst>
          </p:cNvPr>
          <p:cNvCxnSpPr>
            <a:cxnSpLocks/>
          </p:cNvCxnSpPr>
          <p:nvPr/>
        </p:nvCxnSpPr>
        <p:spPr>
          <a:xfrm>
            <a:off x="192447" y="5938787"/>
            <a:ext cx="8847337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7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468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Traffic Impacts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505211-30C9-489D-B5CB-0AC154672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640" y="800769"/>
            <a:ext cx="5873360" cy="56462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427361-1D6E-439C-A2B8-B220616B0068}"/>
              </a:ext>
            </a:extLst>
          </p:cNvPr>
          <p:cNvSpPr txBox="1"/>
          <p:nvPr/>
        </p:nvSpPr>
        <p:spPr>
          <a:xfrm>
            <a:off x="378402" y="794235"/>
            <a:ext cx="25138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ahnschrift" panose="020B0502040204020203" pitchFamily="34" charset="0"/>
              </a:rPr>
              <a:t>Level of Service (LOS) and future development traffic impact analysis has been prepared, will be discussed over the following slides.</a:t>
            </a:r>
          </a:p>
          <a:p>
            <a:endParaRPr lang="en-US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Bahnschrift" panose="020B0502040204020203" pitchFamily="34" charset="0"/>
              </a:rPr>
              <a:t>LOS shown for PM Peak Hour. AM Peak Hour will be similar. </a:t>
            </a:r>
          </a:p>
          <a:p>
            <a:endParaRPr lang="en-US" sz="16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Bahnschrift" panose="020B0502040204020203" pitchFamily="34" charset="0"/>
              </a:rPr>
              <a:t>Long term impacts of Covid and new “work at home” for many will likely not be determined for 5 + years. </a:t>
            </a:r>
          </a:p>
          <a:p>
            <a:endParaRPr lang="en-US" sz="1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4A8E9EE-18BE-417A-9662-002A1F6B46D7}"/>
              </a:ext>
            </a:extLst>
          </p:cNvPr>
          <p:cNvSpPr/>
          <p:nvPr/>
        </p:nvSpPr>
        <p:spPr>
          <a:xfrm>
            <a:off x="421259" y="2048760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34E410-3C42-497D-B494-ADA8D582E234}"/>
              </a:ext>
            </a:extLst>
          </p:cNvPr>
          <p:cNvSpPr/>
          <p:nvPr/>
        </p:nvSpPr>
        <p:spPr>
          <a:xfrm>
            <a:off x="415637" y="1629516"/>
            <a:ext cx="3353954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C440C9-B278-4ECB-9811-05A09357DD28}"/>
              </a:ext>
            </a:extLst>
          </p:cNvPr>
          <p:cNvSpPr/>
          <p:nvPr/>
        </p:nvSpPr>
        <p:spPr>
          <a:xfrm>
            <a:off x="408560" y="1232593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99F8D5-3B41-4207-A577-9C7CD62023A9}"/>
              </a:ext>
            </a:extLst>
          </p:cNvPr>
          <p:cNvSpPr/>
          <p:nvPr/>
        </p:nvSpPr>
        <p:spPr>
          <a:xfrm>
            <a:off x="402938" y="804110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A0220-7977-4A73-BD9A-C4846B236F4A}"/>
              </a:ext>
            </a:extLst>
          </p:cNvPr>
          <p:cNvSpPr/>
          <p:nvPr/>
        </p:nvSpPr>
        <p:spPr>
          <a:xfrm>
            <a:off x="3756892" y="4027004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8787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Level of Service - Existing Traffic Conditions 2021 &amp; 2040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341938-A995-413E-AD72-E54C634146BC}"/>
              </a:ext>
            </a:extLst>
          </p:cNvPr>
          <p:cNvSpPr txBox="1"/>
          <p:nvPr/>
        </p:nvSpPr>
        <p:spPr>
          <a:xfrm>
            <a:off x="756804" y="794235"/>
            <a:ext cx="2623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Longview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01906C-8C4C-497D-B066-038D1368691F}"/>
              </a:ext>
            </a:extLst>
          </p:cNvPr>
          <p:cNvSpPr txBox="1"/>
          <p:nvPr/>
        </p:nvSpPr>
        <p:spPr>
          <a:xfrm>
            <a:off x="737756" y="1212565"/>
            <a:ext cx="262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Longview at Church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9EB50-9E36-43B5-9AC3-19B7BB2F501E}"/>
              </a:ext>
            </a:extLst>
          </p:cNvPr>
          <p:cNvSpPr txBox="1"/>
          <p:nvPr/>
        </p:nvSpPr>
        <p:spPr>
          <a:xfrm>
            <a:off x="737756" y="1593948"/>
            <a:ext cx="2481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Church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85F9A-8E4D-4D99-BA1E-B6B8DFA0D14B}"/>
              </a:ext>
            </a:extLst>
          </p:cNvPr>
          <p:cNvSpPr txBox="1"/>
          <p:nvPr/>
        </p:nvSpPr>
        <p:spPr>
          <a:xfrm>
            <a:off x="747565" y="2011920"/>
            <a:ext cx="3033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Limerick Center (A/B)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91FA70-B8F0-4D30-9082-89A9E074B415}"/>
              </a:ext>
            </a:extLst>
          </p:cNvPr>
          <p:cNvSpPr txBox="1"/>
          <p:nvPr/>
        </p:nvSpPr>
        <p:spPr>
          <a:xfrm>
            <a:off x="3756892" y="4027004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6143DB-8039-4CEF-A267-92488A315DE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0BED-003D-468A-9EAA-E537F27A1B2B}"/>
              </a:ext>
            </a:extLst>
          </p:cNvPr>
          <p:cNvSpPr/>
          <p:nvPr/>
        </p:nvSpPr>
        <p:spPr>
          <a:xfrm>
            <a:off x="7105074" y="3035172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BF38AA-ED1B-41A2-BA6C-3BC1085A5BAA}"/>
              </a:ext>
            </a:extLst>
          </p:cNvPr>
          <p:cNvSpPr txBox="1"/>
          <p:nvPr/>
        </p:nvSpPr>
        <p:spPr>
          <a:xfrm>
            <a:off x="7105074" y="3035172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652B05-B688-4656-A804-71CBEBE96D60}"/>
              </a:ext>
            </a:extLst>
          </p:cNvPr>
          <p:cNvSpPr/>
          <p:nvPr/>
        </p:nvSpPr>
        <p:spPr>
          <a:xfrm>
            <a:off x="7474529" y="2850506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66F1FB-A7BE-4317-BCAA-48220129934C}"/>
              </a:ext>
            </a:extLst>
          </p:cNvPr>
          <p:cNvSpPr txBox="1"/>
          <p:nvPr/>
        </p:nvSpPr>
        <p:spPr>
          <a:xfrm>
            <a:off x="7474529" y="2850506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C37FAE-54D1-4C29-9EEF-EDB2454E6CB2}"/>
              </a:ext>
            </a:extLst>
          </p:cNvPr>
          <p:cNvSpPr/>
          <p:nvPr/>
        </p:nvSpPr>
        <p:spPr>
          <a:xfrm>
            <a:off x="406400" y="1241097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40A6E7-56EB-41AC-993B-8FB4A771DF28}"/>
              </a:ext>
            </a:extLst>
          </p:cNvPr>
          <p:cNvSpPr txBox="1"/>
          <p:nvPr/>
        </p:nvSpPr>
        <p:spPr>
          <a:xfrm>
            <a:off x="406400" y="124109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776243-7DC1-45A6-9223-226DBA1E50C8}"/>
              </a:ext>
            </a:extLst>
          </p:cNvPr>
          <p:cNvSpPr/>
          <p:nvPr/>
        </p:nvSpPr>
        <p:spPr>
          <a:xfrm>
            <a:off x="402938" y="1622665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88804A-3DED-4428-91B8-D505EC84F5E5}"/>
              </a:ext>
            </a:extLst>
          </p:cNvPr>
          <p:cNvSpPr txBox="1"/>
          <p:nvPr/>
        </p:nvSpPr>
        <p:spPr>
          <a:xfrm>
            <a:off x="402938" y="162266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6A3498-980A-4C1F-94F5-1CF371DB45EB}"/>
              </a:ext>
            </a:extLst>
          </p:cNvPr>
          <p:cNvSpPr/>
          <p:nvPr/>
        </p:nvSpPr>
        <p:spPr>
          <a:xfrm>
            <a:off x="415637" y="2046147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DCCDDB-66CE-4E4F-AB88-74C8C944A064}"/>
              </a:ext>
            </a:extLst>
          </p:cNvPr>
          <p:cNvSpPr txBox="1"/>
          <p:nvPr/>
        </p:nvSpPr>
        <p:spPr>
          <a:xfrm>
            <a:off x="415637" y="204614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5B7910-77FD-4663-9A0E-B6799FA7309D}"/>
              </a:ext>
            </a:extLst>
          </p:cNvPr>
          <p:cNvSpPr/>
          <p:nvPr/>
        </p:nvSpPr>
        <p:spPr>
          <a:xfrm>
            <a:off x="402938" y="79423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0D2585-8E8B-454E-9B43-CE224002CB57}"/>
              </a:ext>
            </a:extLst>
          </p:cNvPr>
          <p:cNvSpPr txBox="1"/>
          <p:nvPr/>
        </p:nvSpPr>
        <p:spPr>
          <a:xfrm>
            <a:off x="402938" y="79423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779101-6017-4CC5-ABD9-678E4DF078C2}"/>
              </a:ext>
            </a:extLst>
          </p:cNvPr>
          <p:cNvSpPr/>
          <p:nvPr/>
        </p:nvSpPr>
        <p:spPr>
          <a:xfrm>
            <a:off x="4221595" y="558579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6E49FB-4139-4929-B773-5803F1E59639}"/>
              </a:ext>
            </a:extLst>
          </p:cNvPr>
          <p:cNvSpPr txBox="1"/>
          <p:nvPr/>
        </p:nvSpPr>
        <p:spPr>
          <a:xfrm>
            <a:off x="4221595" y="558579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157D3A-2EB1-4477-9B8F-E1BDC0B3B6A8}"/>
              </a:ext>
            </a:extLst>
          </p:cNvPr>
          <p:cNvSpPr/>
          <p:nvPr/>
        </p:nvSpPr>
        <p:spPr>
          <a:xfrm>
            <a:off x="2706256" y="187143"/>
            <a:ext cx="6031344" cy="537549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32F442-20A0-40F7-AB7F-AFE0CD771ECD}"/>
              </a:ext>
            </a:extLst>
          </p:cNvPr>
          <p:cNvSpPr/>
          <p:nvPr/>
        </p:nvSpPr>
        <p:spPr>
          <a:xfrm>
            <a:off x="6437745" y="187143"/>
            <a:ext cx="1911928" cy="49686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41CD6D6C-E591-4991-91A2-3CA59229B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40654" r="32048" b="38587"/>
          <a:stretch/>
        </p:blipFill>
        <p:spPr>
          <a:xfrm>
            <a:off x="3730846" y="3235120"/>
            <a:ext cx="4045171" cy="325617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4A8E9EE-18BE-417A-9662-002A1F6B46D7}"/>
              </a:ext>
            </a:extLst>
          </p:cNvPr>
          <p:cNvSpPr/>
          <p:nvPr/>
        </p:nvSpPr>
        <p:spPr>
          <a:xfrm>
            <a:off x="421259" y="2048760"/>
            <a:ext cx="3831676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34E410-3C42-497D-B494-ADA8D582E234}"/>
              </a:ext>
            </a:extLst>
          </p:cNvPr>
          <p:cNvSpPr/>
          <p:nvPr/>
        </p:nvSpPr>
        <p:spPr>
          <a:xfrm>
            <a:off x="415637" y="1629516"/>
            <a:ext cx="3831676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C440C9-B278-4ECB-9811-05A09357DD28}"/>
              </a:ext>
            </a:extLst>
          </p:cNvPr>
          <p:cNvSpPr/>
          <p:nvPr/>
        </p:nvSpPr>
        <p:spPr>
          <a:xfrm>
            <a:off x="408560" y="1232593"/>
            <a:ext cx="3831676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99F8D5-3B41-4207-A577-9C7CD62023A9}"/>
              </a:ext>
            </a:extLst>
          </p:cNvPr>
          <p:cNvSpPr/>
          <p:nvPr/>
        </p:nvSpPr>
        <p:spPr>
          <a:xfrm>
            <a:off x="402938" y="804110"/>
            <a:ext cx="4405520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A0220-7977-4A73-BD9A-C4846B236F4A}"/>
              </a:ext>
            </a:extLst>
          </p:cNvPr>
          <p:cNvSpPr/>
          <p:nvPr/>
        </p:nvSpPr>
        <p:spPr>
          <a:xfrm>
            <a:off x="3756892" y="4027004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863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Level of Service - </a:t>
            </a:r>
            <a:r>
              <a:rPr lang="en-US" sz="2800" dirty="0">
                <a:solidFill>
                  <a:schemeClr val="bg1"/>
                </a:solidFill>
              </a:rPr>
              <a:t>2040 Traffic Conditions + </a:t>
            </a:r>
            <a:r>
              <a:rPr lang="en-US" sz="2800" b="1" dirty="0">
                <a:solidFill>
                  <a:schemeClr val="bg1"/>
                </a:solidFill>
              </a:rPr>
              <a:t>650 Homes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01906C-8C4C-497D-B066-038D1368691F}"/>
              </a:ext>
            </a:extLst>
          </p:cNvPr>
          <p:cNvSpPr txBox="1"/>
          <p:nvPr/>
        </p:nvSpPr>
        <p:spPr>
          <a:xfrm>
            <a:off x="789914" y="1212565"/>
            <a:ext cx="262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Longview at Church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9EB50-9E36-43B5-9AC3-19B7BB2F501E}"/>
              </a:ext>
            </a:extLst>
          </p:cNvPr>
          <p:cNvSpPr txBox="1"/>
          <p:nvPr/>
        </p:nvSpPr>
        <p:spPr>
          <a:xfrm>
            <a:off x="789913" y="1593948"/>
            <a:ext cx="2623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Church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85F9A-8E4D-4D99-BA1E-B6B8DFA0D14B}"/>
              </a:ext>
            </a:extLst>
          </p:cNvPr>
          <p:cNvSpPr txBox="1"/>
          <p:nvPr/>
        </p:nvSpPr>
        <p:spPr>
          <a:xfrm>
            <a:off x="799722" y="2011920"/>
            <a:ext cx="3304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Limerick Center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91FA70-B8F0-4D30-9082-89A9E074B415}"/>
              </a:ext>
            </a:extLst>
          </p:cNvPr>
          <p:cNvSpPr txBox="1"/>
          <p:nvPr/>
        </p:nvSpPr>
        <p:spPr>
          <a:xfrm>
            <a:off x="3756892" y="4027004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6143DB-8039-4CEF-A267-92488A315DE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0BED-003D-468A-9EAA-E537F27A1B2B}"/>
              </a:ext>
            </a:extLst>
          </p:cNvPr>
          <p:cNvSpPr/>
          <p:nvPr/>
        </p:nvSpPr>
        <p:spPr>
          <a:xfrm>
            <a:off x="7105074" y="3035172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BF38AA-ED1B-41A2-BA6C-3BC1085A5BAA}"/>
              </a:ext>
            </a:extLst>
          </p:cNvPr>
          <p:cNvSpPr txBox="1"/>
          <p:nvPr/>
        </p:nvSpPr>
        <p:spPr>
          <a:xfrm>
            <a:off x="7105074" y="3035172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652B05-B688-4656-A804-71CBEBE96D60}"/>
              </a:ext>
            </a:extLst>
          </p:cNvPr>
          <p:cNvSpPr/>
          <p:nvPr/>
        </p:nvSpPr>
        <p:spPr>
          <a:xfrm>
            <a:off x="7474529" y="2850506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66F1FB-A7BE-4317-BCAA-48220129934C}"/>
              </a:ext>
            </a:extLst>
          </p:cNvPr>
          <p:cNvSpPr txBox="1"/>
          <p:nvPr/>
        </p:nvSpPr>
        <p:spPr>
          <a:xfrm>
            <a:off x="7474529" y="2850506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C37FAE-54D1-4C29-9EEF-EDB2454E6CB2}"/>
              </a:ext>
            </a:extLst>
          </p:cNvPr>
          <p:cNvSpPr/>
          <p:nvPr/>
        </p:nvSpPr>
        <p:spPr>
          <a:xfrm>
            <a:off x="406400" y="1241097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40A6E7-56EB-41AC-993B-8FB4A771DF28}"/>
              </a:ext>
            </a:extLst>
          </p:cNvPr>
          <p:cNvSpPr txBox="1"/>
          <p:nvPr/>
        </p:nvSpPr>
        <p:spPr>
          <a:xfrm>
            <a:off x="406400" y="124109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776243-7DC1-45A6-9223-226DBA1E50C8}"/>
              </a:ext>
            </a:extLst>
          </p:cNvPr>
          <p:cNvSpPr/>
          <p:nvPr/>
        </p:nvSpPr>
        <p:spPr>
          <a:xfrm>
            <a:off x="402938" y="1622665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88804A-3DED-4428-91B8-D505EC84F5E5}"/>
              </a:ext>
            </a:extLst>
          </p:cNvPr>
          <p:cNvSpPr txBox="1"/>
          <p:nvPr/>
        </p:nvSpPr>
        <p:spPr>
          <a:xfrm>
            <a:off x="402938" y="162266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6A3498-980A-4C1F-94F5-1CF371DB45EB}"/>
              </a:ext>
            </a:extLst>
          </p:cNvPr>
          <p:cNvSpPr/>
          <p:nvPr/>
        </p:nvSpPr>
        <p:spPr>
          <a:xfrm>
            <a:off x="415637" y="2046147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DCCDDB-66CE-4E4F-AB88-74C8C944A064}"/>
              </a:ext>
            </a:extLst>
          </p:cNvPr>
          <p:cNvSpPr txBox="1"/>
          <p:nvPr/>
        </p:nvSpPr>
        <p:spPr>
          <a:xfrm>
            <a:off x="415637" y="204614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5B7910-77FD-4663-9A0E-B6799FA7309D}"/>
              </a:ext>
            </a:extLst>
          </p:cNvPr>
          <p:cNvSpPr/>
          <p:nvPr/>
        </p:nvSpPr>
        <p:spPr>
          <a:xfrm>
            <a:off x="402938" y="79423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0D2585-8E8B-454E-9B43-CE224002CB57}"/>
              </a:ext>
            </a:extLst>
          </p:cNvPr>
          <p:cNvSpPr txBox="1"/>
          <p:nvPr/>
        </p:nvSpPr>
        <p:spPr>
          <a:xfrm>
            <a:off x="402938" y="79423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779101-6017-4CC5-ABD9-678E4DF078C2}"/>
              </a:ext>
            </a:extLst>
          </p:cNvPr>
          <p:cNvSpPr/>
          <p:nvPr/>
        </p:nvSpPr>
        <p:spPr>
          <a:xfrm>
            <a:off x="4605258" y="558579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6E49FB-4139-4929-B773-5803F1E59639}"/>
              </a:ext>
            </a:extLst>
          </p:cNvPr>
          <p:cNvSpPr txBox="1"/>
          <p:nvPr/>
        </p:nvSpPr>
        <p:spPr>
          <a:xfrm>
            <a:off x="4605258" y="558579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pic>
        <p:nvPicPr>
          <p:cNvPr id="1026" name="Picture 2" descr="Roundabout Circulation Traffic Sign SIGN-418 - - Barco Products">
            <a:extLst>
              <a:ext uri="{FF2B5EF4-FFF2-40B4-BE49-F238E27FC236}">
                <a16:creationId xmlns:a16="http://schemas.microsoft.com/office/drawing/2014/main" id="{E492C38E-4543-40E7-B082-51DEDB19A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986"/>
          <a:stretch/>
        </p:blipFill>
        <p:spPr bwMode="auto">
          <a:xfrm>
            <a:off x="4687673" y="677759"/>
            <a:ext cx="500624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oundabout Circulation Traffic Sign SIGN-418 - - Barco Products">
            <a:extLst>
              <a:ext uri="{FF2B5EF4-FFF2-40B4-BE49-F238E27FC236}">
                <a16:creationId xmlns:a16="http://schemas.microsoft.com/office/drawing/2014/main" id="{8A94A885-D249-49BC-B46A-BE231B5FD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986"/>
          <a:stretch/>
        </p:blipFill>
        <p:spPr bwMode="auto">
          <a:xfrm>
            <a:off x="4104634" y="5465617"/>
            <a:ext cx="500624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A8B925F-49F6-4C24-B271-E3AFA75A3957}"/>
              </a:ext>
            </a:extLst>
          </p:cNvPr>
          <p:cNvSpPr/>
          <p:nvPr/>
        </p:nvSpPr>
        <p:spPr>
          <a:xfrm>
            <a:off x="2706256" y="187144"/>
            <a:ext cx="5643417" cy="49687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F80F35-3023-4E51-9855-AEF2683E62DF}"/>
              </a:ext>
            </a:extLst>
          </p:cNvPr>
          <p:cNvSpPr txBox="1"/>
          <p:nvPr/>
        </p:nvSpPr>
        <p:spPr>
          <a:xfrm>
            <a:off x="5608203" y="793829"/>
            <a:ext cx="320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Includes One Way Pairs</a:t>
            </a:r>
            <a:endParaRPr lang="en-US" sz="16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76036326-A981-43E3-B96F-72A5421D0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5438" r="50646" b="50960"/>
          <a:stretch/>
        </p:blipFill>
        <p:spPr>
          <a:xfrm rot="1047155">
            <a:off x="7968965" y="646481"/>
            <a:ext cx="607816" cy="56494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7422C57-F6A4-485A-A6CB-BEC442D150DA}"/>
              </a:ext>
            </a:extLst>
          </p:cNvPr>
          <p:cNvSpPr txBox="1"/>
          <p:nvPr/>
        </p:nvSpPr>
        <p:spPr>
          <a:xfrm>
            <a:off x="771002" y="794235"/>
            <a:ext cx="422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Longview with Roundabout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3194353-58C8-4BDC-935B-87B325C64334}"/>
              </a:ext>
            </a:extLst>
          </p:cNvPr>
          <p:cNvSpPr/>
          <p:nvPr/>
        </p:nvSpPr>
        <p:spPr>
          <a:xfrm>
            <a:off x="6437745" y="187143"/>
            <a:ext cx="1911928" cy="49686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FCEA4D-3D33-401B-B23D-FE78A246AD73}"/>
              </a:ext>
            </a:extLst>
          </p:cNvPr>
          <p:cNvSpPr/>
          <p:nvPr/>
        </p:nvSpPr>
        <p:spPr>
          <a:xfrm>
            <a:off x="2706256" y="187144"/>
            <a:ext cx="5643417" cy="49687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41CD6D6C-E591-4991-91A2-3CA59229B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40654" r="32048" b="38587"/>
          <a:stretch/>
        </p:blipFill>
        <p:spPr>
          <a:xfrm>
            <a:off x="3730846" y="3235120"/>
            <a:ext cx="4045171" cy="325617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4A8E9EE-18BE-417A-9662-002A1F6B46D7}"/>
              </a:ext>
            </a:extLst>
          </p:cNvPr>
          <p:cNvSpPr/>
          <p:nvPr/>
        </p:nvSpPr>
        <p:spPr>
          <a:xfrm>
            <a:off x="421259" y="2048760"/>
            <a:ext cx="3353954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34E410-3C42-497D-B494-ADA8D582E234}"/>
              </a:ext>
            </a:extLst>
          </p:cNvPr>
          <p:cNvSpPr/>
          <p:nvPr/>
        </p:nvSpPr>
        <p:spPr>
          <a:xfrm>
            <a:off x="415637" y="1629516"/>
            <a:ext cx="3353954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C440C9-B278-4ECB-9811-05A09357DD28}"/>
              </a:ext>
            </a:extLst>
          </p:cNvPr>
          <p:cNvSpPr/>
          <p:nvPr/>
        </p:nvSpPr>
        <p:spPr>
          <a:xfrm>
            <a:off x="408560" y="1232593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99F8D5-3B41-4207-A577-9C7CD62023A9}"/>
              </a:ext>
            </a:extLst>
          </p:cNvPr>
          <p:cNvSpPr/>
          <p:nvPr/>
        </p:nvSpPr>
        <p:spPr>
          <a:xfrm>
            <a:off x="402938" y="804110"/>
            <a:ext cx="4202320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A0220-7977-4A73-BD9A-C4846B236F4A}"/>
              </a:ext>
            </a:extLst>
          </p:cNvPr>
          <p:cNvSpPr/>
          <p:nvPr/>
        </p:nvSpPr>
        <p:spPr>
          <a:xfrm>
            <a:off x="3756892" y="4027004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863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Level of Service - </a:t>
            </a:r>
            <a:r>
              <a:rPr lang="en-US" sz="2800" dirty="0">
                <a:solidFill>
                  <a:schemeClr val="bg1"/>
                </a:solidFill>
              </a:rPr>
              <a:t>2040 Traffic Conditions + </a:t>
            </a:r>
            <a:r>
              <a:rPr lang="en-US" sz="2800" b="1" dirty="0">
                <a:solidFill>
                  <a:schemeClr val="bg1"/>
                </a:solidFill>
              </a:rPr>
              <a:t>850 Homes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01906C-8C4C-497D-B066-038D1368691F}"/>
              </a:ext>
            </a:extLst>
          </p:cNvPr>
          <p:cNvSpPr txBox="1"/>
          <p:nvPr/>
        </p:nvSpPr>
        <p:spPr>
          <a:xfrm>
            <a:off x="737756" y="1212565"/>
            <a:ext cx="262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Longview at Church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9EB50-9E36-43B5-9AC3-19B7BB2F501E}"/>
              </a:ext>
            </a:extLst>
          </p:cNvPr>
          <p:cNvSpPr txBox="1"/>
          <p:nvPr/>
        </p:nvSpPr>
        <p:spPr>
          <a:xfrm>
            <a:off x="737755" y="1593948"/>
            <a:ext cx="2623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Church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85F9A-8E4D-4D99-BA1E-B6B8DFA0D14B}"/>
              </a:ext>
            </a:extLst>
          </p:cNvPr>
          <p:cNvSpPr txBox="1"/>
          <p:nvPr/>
        </p:nvSpPr>
        <p:spPr>
          <a:xfrm>
            <a:off x="747565" y="2011920"/>
            <a:ext cx="3022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Limerick Center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91FA70-B8F0-4D30-9082-89A9E074B415}"/>
              </a:ext>
            </a:extLst>
          </p:cNvPr>
          <p:cNvSpPr txBox="1"/>
          <p:nvPr/>
        </p:nvSpPr>
        <p:spPr>
          <a:xfrm>
            <a:off x="3756892" y="4027004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6143DB-8039-4CEF-A267-92488A315DE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0BED-003D-468A-9EAA-E537F27A1B2B}"/>
              </a:ext>
            </a:extLst>
          </p:cNvPr>
          <p:cNvSpPr/>
          <p:nvPr/>
        </p:nvSpPr>
        <p:spPr>
          <a:xfrm>
            <a:off x="7105074" y="3035172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BF38AA-ED1B-41A2-BA6C-3BC1085A5BAA}"/>
              </a:ext>
            </a:extLst>
          </p:cNvPr>
          <p:cNvSpPr txBox="1"/>
          <p:nvPr/>
        </p:nvSpPr>
        <p:spPr>
          <a:xfrm>
            <a:off x="7105074" y="3035172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652B05-B688-4656-A804-71CBEBE96D60}"/>
              </a:ext>
            </a:extLst>
          </p:cNvPr>
          <p:cNvSpPr/>
          <p:nvPr/>
        </p:nvSpPr>
        <p:spPr>
          <a:xfrm>
            <a:off x="7474529" y="2850506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66F1FB-A7BE-4317-BCAA-48220129934C}"/>
              </a:ext>
            </a:extLst>
          </p:cNvPr>
          <p:cNvSpPr txBox="1"/>
          <p:nvPr/>
        </p:nvSpPr>
        <p:spPr>
          <a:xfrm>
            <a:off x="7474529" y="2850506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C37FAE-54D1-4C29-9EEF-EDB2454E6CB2}"/>
              </a:ext>
            </a:extLst>
          </p:cNvPr>
          <p:cNvSpPr/>
          <p:nvPr/>
        </p:nvSpPr>
        <p:spPr>
          <a:xfrm>
            <a:off x="406400" y="1241097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40A6E7-56EB-41AC-993B-8FB4A771DF28}"/>
              </a:ext>
            </a:extLst>
          </p:cNvPr>
          <p:cNvSpPr txBox="1"/>
          <p:nvPr/>
        </p:nvSpPr>
        <p:spPr>
          <a:xfrm>
            <a:off x="406400" y="124109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776243-7DC1-45A6-9223-226DBA1E50C8}"/>
              </a:ext>
            </a:extLst>
          </p:cNvPr>
          <p:cNvSpPr/>
          <p:nvPr/>
        </p:nvSpPr>
        <p:spPr>
          <a:xfrm>
            <a:off x="402938" y="1622665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88804A-3DED-4428-91B8-D505EC84F5E5}"/>
              </a:ext>
            </a:extLst>
          </p:cNvPr>
          <p:cNvSpPr txBox="1"/>
          <p:nvPr/>
        </p:nvSpPr>
        <p:spPr>
          <a:xfrm>
            <a:off x="402938" y="162266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6A3498-980A-4C1F-94F5-1CF371DB45EB}"/>
              </a:ext>
            </a:extLst>
          </p:cNvPr>
          <p:cNvSpPr/>
          <p:nvPr/>
        </p:nvSpPr>
        <p:spPr>
          <a:xfrm>
            <a:off x="415637" y="2046147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DCCDDB-66CE-4E4F-AB88-74C8C944A064}"/>
              </a:ext>
            </a:extLst>
          </p:cNvPr>
          <p:cNvSpPr txBox="1"/>
          <p:nvPr/>
        </p:nvSpPr>
        <p:spPr>
          <a:xfrm>
            <a:off x="415637" y="204614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5B7910-77FD-4663-9A0E-B6799FA7309D}"/>
              </a:ext>
            </a:extLst>
          </p:cNvPr>
          <p:cNvSpPr/>
          <p:nvPr/>
        </p:nvSpPr>
        <p:spPr>
          <a:xfrm>
            <a:off x="402938" y="79423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0D2585-8E8B-454E-9B43-CE224002CB57}"/>
              </a:ext>
            </a:extLst>
          </p:cNvPr>
          <p:cNvSpPr txBox="1"/>
          <p:nvPr/>
        </p:nvSpPr>
        <p:spPr>
          <a:xfrm>
            <a:off x="402938" y="79423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779101-6017-4CC5-ABD9-678E4DF078C2}"/>
              </a:ext>
            </a:extLst>
          </p:cNvPr>
          <p:cNvSpPr/>
          <p:nvPr/>
        </p:nvSpPr>
        <p:spPr>
          <a:xfrm>
            <a:off x="4605258" y="558579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6E49FB-4139-4929-B773-5803F1E59639}"/>
              </a:ext>
            </a:extLst>
          </p:cNvPr>
          <p:cNvSpPr txBox="1"/>
          <p:nvPr/>
        </p:nvSpPr>
        <p:spPr>
          <a:xfrm>
            <a:off x="4605258" y="558579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pic>
        <p:nvPicPr>
          <p:cNvPr id="1026" name="Picture 2" descr="Roundabout Circulation Traffic Sign SIGN-418 - - Barco Products">
            <a:extLst>
              <a:ext uri="{FF2B5EF4-FFF2-40B4-BE49-F238E27FC236}">
                <a16:creationId xmlns:a16="http://schemas.microsoft.com/office/drawing/2014/main" id="{E492C38E-4543-40E7-B082-51DEDB19A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986"/>
          <a:stretch/>
        </p:blipFill>
        <p:spPr bwMode="auto">
          <a:xfrm>
            <a:off x="4576120" y="685822"/>
            <a:ext cx="500624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oundabout Circulation Traffic Sign SIGN-418 - - Barco Products">
            <a:extLst>
              <a:ext uri="{FF2B5EF4-FFF2-40B4-BE49-F238E27FC236}">
                <a16:creationId xmlns:a16="http://schemas.microsoft.com/office/drawing/2014/main" id="{8A94A885-D249-49BC-B46A-BE231B5FD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986"/>
          <a:stretch/>
        </p:blipFill>
        <p:spPr bwMode="auto">
          <a:xfrm>
            <a:off x="4104634" y="5465617"/>
            <a:ext cx="500624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C3A666E-5A03-4FCE-A0EA-943AEA8DF4D7}"/>
              </a:ext>
            </a:extLst>
          </p:cNvPr>
          <p:cNvSpPr txBox="1"/>
          <p:nvPr/>
        </p:nvSpPr>
        <p:spPr>
          <a:xfrm>
            <a:off x="756804" y="794235"/>
            <a:ext cx="417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Longview with Roundabout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177C9A-4D11-4A83-92F5-4D06DA301D7B}"/>
              </a:ext>
            </a:extLst>
          </p:cNvPr>
          <p:cNvSpPr txBox="1"/>
          <p:nvPr/>
        </p:nvSpPr>
        <p:spPr>
          <a:xfrm>
            <a:off x="5608203" y="793829"/>
            <a:ext cx="320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Includes One Way Pairs</a:t>
            </a:r>
            <a:endParaRPr lang="en-US" sz="16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466EE6E1-21E0-404E-B974-1BA19D2BE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5438" r="50646" b="50960"/>
          <a:stretch/>
        </p:blipFill>
        <p:spPr>
          <a:xfrm rot="1047155">
            <a:off x="7968965" y="646481"/>
            <a:ext cx="607816" cy="5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173190" y="708772"/>
            <a:ext cx="780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Project Schedule</a:t>
            </a:r>
            <a:r>
              <a:rPr lang="en-US" sz="2000" dirty="0">
                <a:solidFill>
                  <a:srgbClr val="FFC000"/>
                </a:solidFill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10188-EB01-44E2-8704-56ADB764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F32AD-BED7-43DC-8CF0-11EFB3B3B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5179"/>
            <a:ext cx="9144000" cy="3027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0201B-ABCE-4BE7-9E36-533901612116}"/>
              </a:ext>
            </a:extLst>
          </p:cNvPr>
          <p:cNvSpPr/>
          <p:nvPr/>
        </p:nvSpPr>
        <p:spPr>
          <a:xfrm>
            <a:off x="18472" y="3648362"/>
            <a:ext cx="9144000" cy="2424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C46E6B9-50BC-4755-B0A0-1FAACC7F4D63}"/>
              </a:ext>
            </a:extLst>
          </p:cNvPr>
          <p:cNvSpPr/>
          <p:nvPr/>
        </p:nvSpPr>
        <p:spPr>
          <a:xfrm>
            <a:off x="6437745" y="187143"/>
            <a:ext cx="1911928" cy="49686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D6F054-DA67-46EB-B178-889AD73FDD9B}"/>
              </a:ext>
            </a:extLst>
          </p:cNvPr>
          <p:cNvSpPr/>
          <p:nvPr/>
        </p:nvSpPr>
        <p:spPr>
          <a:xfrm>
            <a:off x="2706256" y="187144"/>
            <a:ext cx="5643417" cy="49687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41CD6D6C-E591-4991-91A2-3CA59229B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40654" r="32048" b="38587"/>
          <a:stretch/>
        </p:blipFill>
        <p:spPr>
          <a:xfrm>
            <a:off x="3730846" y="3235120"/>
            <a:ext cx="4045171" cy="325617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4A8E9EE-18BE-417A-9662-002A1F6B46D7}"/>
              </a:ext>
            </a:extLst>
          </p:cNvPr>
          <p:cNvSpPr/>
          <p:nvPr/>
        </p:nvSpPr>
        <p:spPr>
          <a:xfrm>
            <a:off x="421259" y="2048760"/>
            <a:ext cx="3353954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34E410-3C42-497D-B494-ADA8D582E234}"/>
              </a:ext>
            </a:extLst>
          </p:cNvPr>
          <p:cNvSpPr/>
          <p:nvPr/>
        </p:nvSpPr>
        <p:spPr>
          <a:xfrm>
            <a:off x="415637" y="1629516"/>
            <a:ext cx="3353954" cy="301488"/>
          </a:xfrm>
          <a:prstGeom prst="rect">
            <a:avLst/>
          </a:prstGeom>
          <a:solidFill>
            <a:srgbClr val="FFF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C440C9-B278-4ECB-9811-05A09357DD28}"/>
              </a:ext>
            </a:extLst>
          </p:cNvPr>
          <p:cNvSpPr/>
          <p:nvPr/>
        </p:nvSpPr>
        <p:spPr>
          <a:xfrm>
            <a:off x="408560" y="1232593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99F8D5-3B41-4207-A577-9C7CD62023A9}"/>
              </a:ext>
            </a:extLst>
          </p:cNvPr>
          <p:cNvSpPr/>
          <p:nvPr/>
        </p:nvSpPr>
        <p:spPr>
          <a:xfrm>
            <a:off x="402938" y="804110"/>
            <a:ext cx="4202320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A0220-7977-4A73-BD9A-C4846B236F4A}"/>
              </a:ext>
            </a:extLst>
          </p:cNvPr>
          <p:cNvSpPr/>
          <p:nvPr/>
        </p:nvSpPr>
        <p:spPr>
          <a:xfrm>
            <a:off x="3756892" y="4027004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863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Level of Service - </a:t>
            </a:r>
            <a:r>
              <a:rPr lang="en-US" sz="2800" dirty="0">
                <a:solidFill>
                  <a:schemeClr val="bg1"/>
                </a:solidFill>
              </a:rPr>
              <a:t>2040 Traffic Conditions + </a:t>
            </a:r>
            <a:r>
              <a:rPr lang="en-US" sz="2800" b="1" dirty="0">
                <a:solidFill>
                  <a:schemeClr val="bg1"/>
                </a:solidFill>
              </a:rPr>
              <a:t>1250 Homes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01906C-8C4C-497D-B066-038D1368691F}"/>
              </a:ext>
            </a:extLst>
          </p:cNvPr>
          <p:cNvSpPr txBox="1"/>
          <p:nvPr/>
        </p:nvSpPr>
        <p:spPr>
          <a:xfrm>
            <a:off x="737756" y="1212565"/>
            <a:ext cx="262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Longview at Church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9EB50-9E36-43B5-9AC3-19B7BB2F501E}"/>
              </a:ext>
            </a:extLst>
          </p:cNvPr>
          <p:cNvSpPr txBox="1"/>
          <p:nvPr/>
        </p:nvSpPr>
        <p:spPr>
          <a:xfrm>
            <a:off x="737755" y="1593948"/>
            <a:ext cx="2370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Church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85F9A-8E4D-4D99-BA1E-B6B8DFA0D14B}"/>
              </a:ext>
            </a:extLst>
          </p:cNvPr>
          <p:cNvSpPr txBox="1"/>
          <p:nvPr/>
        </p:nvSpPr>
        <p:spPr>
          <a:xfrm>
            <a:off x="747564" y="2011920"/>
            <a:ext cx="3212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Limerick Center (C/D)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91FA70-B8F0-4D30-9082-89A9E074B415}"/>
              </a:ext>
            </a:extLst>
          </p:cNvPr>
          <p:cNvSpPr txBox="1"/>
          <p:nvPr/>
        </p:nvSpPr>
        <p:spPr>
          <a:xfrm>
            <a:off x="3756892" y="4027004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6143DB-8039-4CEF-A267-92488A315DE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0BED-003D-468A-9EAA-E537F27A1B2B}"/>
              </a:ext>
            </a:extLst>
          </p:cNvPr>
          <p:cNvSpPr/>
          <p:nvPr/>
        </p:nvSpPr>
        <p:spPr>
          <a:xfrm>
            <a:off x="7105074" y="3035172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BF38AA-ED1B-41A2-BA6C-3BC1085A5BAA}"/>
              </a:ext>
            </a:extLst>
          </p:cNvPr>
          <p:cNvSpPr txBox="1"/>
          <p:nvPr/>
        </p:nvSpPr>
        <p:spPr>
          <a:xfrm>
            <a:off x="7105074" y="3035172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652B05-B688-4656-A804-71CBEBE96D60}"/>
              </a:ext>
            </a:extLst>
          </p:cNvPr>
          <p:cNvSpPr/>
          <p:nvPr/>
        </p:nvSpPr>
        <p:spPr>
          <a:xfrm>
            <a:off x="7474529" y="2850506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66F1FB-A7BE-4317-BCAA-48220129934C}"/>
              </a:ext>
            </a:extLst>
          </p:cNvPr>
          <p:cNvSpPr txBox="1"/>
          <p:nvPr/>
        </p:nvSpPr>
        <p:spPr>
          <a:xfrm>
            <a:off x="7474529" y="2850506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C37FAE-54D1-4C29-9EEF-EDB2454E6CB2}"/>
              </a:ext>
            </a:extLst>
          </p:cNvPr>
          <p:cNvSpPr/>
          <p:nvPr/>
        </p:nvSpPr>
        <p:spPr>
          <a:xfrm>
            <a:off x="406400" y="1241097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40A6E7-56EB-41AC-993B-8FB4A771DF28}"/>
              </a:ext>
            </a:extLst>
          </p:cNvPr>
          <p:cNvSpPr txBox="1"/>
          <p:nvPr/>
        </p:nvSpPr>
        <p:spPr>
          <a:xfrm>
            <a:off x="406400" y="124109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776243-7DC1-45A6-9223-226DBA1E50C8}"/>
              </a:ext>
            </a:extLst>
          </p:cNvPr>
          <p:cNvSpPr/>
          <p:nvPr/>
        </p:nvSpPr>
        <p:spPr>
          <a:xfrm>
            <a:off x="402938" y="1622665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88804A-3DED-4428-91B8-D505EC84F5E5}"/>
              </a:ext>
            </a:extLst>
          </p:cNvPr>
          <p:cNvSpPr txBox="1"/>
          <p:nvPr/>
        </p:nvSpPr>
        <p:spPr>
          <a:xfrm>
            <a:off x="402938" y="162266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6A3498-980A-4C1F-94F5-1CF371DB45EB}"/>
              </a:ext>
            </a:extLst>
          </p:cNvPr>
          <p:cNvSpPr/>
          <p:nvPr/>
        </p:nvSpPr>
        <p:spPr>
          <a:xfrm>
            <a:off x="415637" y="2046147"/>
            <a:ext cx="301488" cy="3014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DCCDDB-66CE-4E4F-AB88-74C8C944A064}"/>
              </a:ext>
            </a:extLst>
          </p:cNvPr>
          <p:cNvSpPr txBox="1"/>
          <p:nvPr/>
        </p:nvSpPr>
        <p:spPr>
          <a:xfrm>
            <a:off x="415637" y="204614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5B7910-77FD-4663-9A0E-B6799FA7309D}"/>
              </a:ext>
            </a:extLst>
          </p:cNvPr>
          <p:cNvSpPr/>
          <p:nvPr/>
        </p:nvSpPr>
        <p:spPr>
          <a:xfrm>
            <a:off x="402938" y="79423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0D2585-8E8B-454E-9B43-CE224002CB57}"/>
              </a:ext>
            </a:extLst>
          </p:cNvPr>
          <p:cNvSpPr txBox="1"/>
          <p:nvPr/>
        </p:nvSpPr>
        <p:spPr>
          <a:xfrm>
            <a:off x="402938" y="79423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779101-6017-4CC5-ABD9-678E4DF078C2}"/>
              </a:ext>
            </a:extLst>
          </p:cNvPr>
          <p:cNvSpPr/>
          <p:nvPr/>
        </p:nvSpPr>
        <p:spPr>
          <a:xfrm>
            <a:off x="4605258" y="558579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6E49FB-4139-4929-B773-5803F1E59639}"/>
              </a:ext>
            </a:extLst>
          </p:cNvPr>
          <p:cNvSpPr txBox="1"/>
          <p:nvPr/>
        </p:nvSpPr>
        <p:spPr>
          <a:xfrm>
            <a:off x="4605258" y="558579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pic>
        <p:nvPicPr>
          <p:cNvPr id="1026" name="Picture 2" descr="Roundabout Circulation Traffic Sign SIGN-418 - - Barco Products">
            <a:extLst>
              <a:ext uri="{FF2B5EF4-FFF2-40B4-BE49-F238E27FC236}">
                <a16:creationId xmlns:a16="http://schemas.microsoft.com/office/drawing/2014/main" id="{E492C38E-4543-40E7-B082-51DEDB19A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986"/>
          <a:stretch/>
        </p:blipFill>
        <p:spPr bwMode="auto">
          <a:xfrm>
            <a:off x="4587077" y="714671"/>
            <a:ext cx="500624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oundabout Circulation Traffic Sign SIGN-418 - - Barco Products">
            <a:extLst>
              <a:ext uri="{FF2B5EF4-FFF2-40B4-BE49-F238E27FC236}">
                <a16:creationId xmlns:a16="http://schemas.microsoft.com/office/drawing/2014/main" id="{8A94A885-D249-49BC-B46A-BE231B5FD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986"/>
          <a:stretch/>
        </p:blipFill>
        <p:spPr bwMode="auto">
          <a:xfrm>
            <a:off x="4104634" y="5465617"/>
            <a:ext cx="500624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FAB6112-3983-49B3-931B-A4F6EB18D2EB}"/>
              </a:ext>
            </a:extLst>
          </p:cNvPr>
          <p:cNvSpPr txBox="1"/>
          <p:nvPr/>
        </p:nvSpPr>
        <p:spPr>
          <a:xfrm>
            <a:off x="5608203" y="793829"/>
            <a:ext cx="320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Includes One Way Pairs</a:t>
            </a:r>
            <a:endParaRPr lang="en-US" sz="16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24BBFC-3B7C-4DB2-89F3-866BE19CE1DB}"/>
              </a:ext>
            </a:extLst>
          </p:cNvPr>
          <p:cNvSpPr txBox="1"/>
          <p:nvPr/>
        </p:nvSpPr>
        <p:spPr>
          <a:xfrm>
            <a:off x="756804" y="794235"/>
            <a:ext cx="4051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Longview with Roundabout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752BD5C0-DE69-42C0-8A74-869838E77B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5438" r="50646" b="50960"/>
          <a:stretch/>
        </p:blipFill>
        <p:spPr>
          <a:xfrm rot="1047155">
            <a:off x="7968965" y="646481"/>
            <a:ext cx="607816" cy="5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BC4146-3406-4338-897E-A0BFEF3BEA84}"/>
              </a:ext>
            </a:extLst>
          </p:cNvPr>
          <p:cNvSpPr/>
          <p:nvPr/>
        </p:nvSpPr>
        <p:spPr>
          <a:xfrm>
            <a:off x="6437745" y="187143"/>
            <a:ext cx="1911928" cy="49686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4C63B6E-BFFF-4750-B42E-2CF616D812E6}"/>
              </a:ext>
            </a:extLst>
          </p:cNvPr>
          <p:cNvSpPr/>
          <p:nvPr/>
        </p:nvSpPr>
        <p:spPr>
          <a:xfrm>
            <a:off x="2706256" y="187144"/>
            <a:ext cx="5643417" cy="49687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551D7F3-CC2B-4C53-BD6B-B6246673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64306"/>
            <a:ext cx="6654800" cy="459871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4A8E9EE-18BE-417A-9662-002A1F6B46D7}"/>
              </a:ext>
            </a:extLst>
          </p:cNvPr>
          <p:cNvSpPr/>
          <p:nvPr/>
        </p:nvSpPr>
        <p:spPr>
          <a:xfrm>
            <a:off x="421259" y="2048759"/>
            <a:ext cx="3353954" cy="764693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34E410-3C42-497D-B494-ADA8D582E234}"/>
              </a:ext>
            </a:extLst>
          </p:cNvPr>
          <p:cNvSpPr/>
          <p:nvPr/>
        </p:nvSpPr>
        <p:spPr>
          <a:xfrm>
            <a:off x="415637" y="1629516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C440C9-B278-4ECB-9811-05A09357DD28}"/>
              </a:ext>
            </a:extLst>
          </p:cNvPr>
          <p:cNvSpPr/>
          <p:nvPr/>
        </p:nvSpPr>
        <p:spPr>
          <a:xfrm>
            <a:off x="408560" y="1232593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99F8D5-3B41-4207-A577-9C7CD62023A9}"/>
              </a:ext>
            </a:extLst>
          </p:cNvPr>
          <p:cNvSpPr/>
          <p:nvPr/>
        </p:nvSpPr>
        <p:spPr>
          <a:xfrm>
            <a:off x="402938" y="804110"/>
            <a:ext cx="3353954" cy="301488"/>
          </a:xfrm>
          <a:prstGeom prst="rect">
            <a:avLst/>
          </a:prstGeom>
          <a:solidFill>
            <a:srgbClr val="00D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A0220-7977-4A73-BD9A-C4846B236F4A}"/>
              </a:ext>
            </a:extLst>
          </p:cNvPr>
          <p:cNvSpPr/>
          <p:nvPr/>
        </p:nvSpPr>
        <p:spPr>
          <a:xfrm>
            <a:off x="3756892" y="4027004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863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Level of Service - </a:t>
            </a:r>
            <a:r>
              <a:rPr lang="en-US" sz="2800" dirty="0">
                <a:solidFill>
                  <a:schemeClr val="bg1"/>
                </a:solidFill>
              </a:rPr>
              <a:t>2040 Traffic Conditions + </a:t>
            </a:r>
            <a:r>
              <a:rPr lang="en-US" sz="2800" b="1" dirty="0">
                <a:solidFill>
                  <a:schemeClr val="bg1"/>
                </a:solidFill>
              </a:rPr>
              <a:t>1250 Homes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341938-A995-413E-AD72-E54C634146BC}"/>
              </a:ext>
            </a:extLst>
          </p:cNvPr>
          <p:cNvSpPr txBox="1"/>
          <p:nvPr/>
        </p:nvSpPr>
        <p:spPr>
          <a:xfrm>
            <a:off x="756804" y="794235"/>
            <a:ext cx="320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Longview (A/B)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01906C-8C4C-497D-B066-038D1368691F}"/>
              </a:ext>
            </a:extLst>
          </p:cNvPr>
          <p:cNvSpPr txBox="1"/>
          <p:nvPr/>
        </p:nvSpPr>
        <p:spPr>
          <a:xfrm>
            <a:off x="737756" y="1212565"/>
            <a:ext cx="262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Longview at Church (A/B) 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9EB50-9E36-43B5-9AC3-19B7BB2F501E}"/>
              </a:ext>
            </a:extLst>
          </p:cNvPr>
          <p:cNvSpPr txBox="1"/>
          <p:nvPr/>
        </p:nvSpPr>
        <p:spPr>
          <a:xfrm>
            <a:off x="737755" y="1593948"/>
            <a:ext cx="2623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Church (A/B)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85F9A-8E4D-4D99-BA1E-B6B8DFA0D14B}"/>
              </a:ext>
            </a:extLst>
          </p:cNvPr>
          <p:cNvSpPr txBox="1"/>
          <p:nvPr/>
        </p:nvSpPr>
        <p:spPr>
          <a:xfrm>
            <a:off x="747565" y="2011920"/>
            <a:ext cx="245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Main at Limerick Center with new Traffic Signal (A/B)</a:t>
            </a:r>
            <a:endParaRPr lang="en-US" sz="1600" dirty="0">
              <a:latin typeface="Bahnschrift Semi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91FA70-B8F0-4D30-9082-89A9E074B415}"/>
              </a:ext>
            </a:extLst>
          </p:cNvPr>
          <p:cNvSpPr txBox="1"/>
          <p:nvPr/>
        </p:nvSpPr>
        <p:spPr>
          <a:xfrm>
            <a:off x="3756892" y="4027004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6143DB-8039-4CEF-A267-92488A315DED}"/>
              </a:ext>
            </a:extLst>
          </p:cNvPr>
          <p:cNvSpPr txBox="1"/>
          <p:nvPr/>
        </p:nvSpPr>
        <p:spPr>
          <a:xfrm>
            <a:off x="4354946" y="4632097"/>
            <a:ext cx="1861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Bahnschrift SemiCondensed" panose="020B0502040204020203" pitchFamily="34" charset="0"/>
              </a:rPr>
              <a:t>Linfield Sports Park</a:t>
            </a:r>
            <a:endParaRPr lang="en-US" sz="1600" b="1" dirty="0">
              <a:latin typeface="Bahnschrift SemiCondensed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0BED-003D-468A-9EAA-E537F27A1B2B}"/>
              </a:ext>
            </a:extLst>
          </p:cNvPr>
          <p:cNvSpPr/>
          <p:nvPr/>
        </p:nvSpPr>
        <p:spPr>
          <a:xfrm>
            <a:off x="7105074" y="3035172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BF38AA-ED1B-41A2-BA6C-3BC1085A5BAA}"/>
              </a:ext>
            </a:extLst>
          </p:cNvPr>
          <p:cNvSpPr txBox="1"/>
          <p:nvPr/>
        </p:nvSpPr>
        <p:spPr>
          <a:xfrm>
            <a:off x="7105074" y="3035172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652B05-B688-4656-A804-71CBEBE96D60}"/>
              </a:ext>
            </a:extLst>
          </p:cNvPr>
          <p:cNvSpPr/>
          <p:nvPr/>
        </p:nvSpPr>
        <p:spPr>
          <a:xfrm>
            <a:off x="7708185" y="292712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66F1FB-A7BE-4317-BCAA-48220129934C}"/>
              </a:ext>
            </a:extLst>
          </p:cNvPr>
          <p:cNvSpPr txBox="1"/>
          <p:nvPr/>
        </p:nvSpPr>
        <p:spPr>
          <a:xfrm>
            <a:off x="7708185" y="292712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C37FAE-54D1-4C29-9EEF-EDB2454E6CB2}"/>
              </a:ext>
            </a:extLst>
          </p:cNvPr>
          <p:cNvSpPr/>
          <p:nvPr/>
        </p:nvSpPr>
        <p:spPr>
          <a:xfrm>
            <a:off x="406400" y="1241097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40A6E7-56EB-41AC-993B-8FB4A771DF28}"/>
              </a:ext>
            </a:extLst>
          </p:cNvPr>
          <p:cNvSpPr txBox="1"/>
          <p:nvPr/>
        </p:nvSpPr>
        <p:spPr>
          <a:xfrm>
            <a:off x="406400" y="124109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776243-7DC1-45A6-9223-226DBA1E50C8}"/>
              </a:ext>
            </a:extLst>
          </p:cNvPr>
          <p:cNvSpPr/>
          <p:nvPr/>
        </p:nvSpPr>
        <p:spPr>
          <a:xfrm>
            <a:off x="402938" y="1622665"/>
            <a:ext cx="301488" cy="301488"/>
          </a:xfrm>
          <a:prstGeom prst="rect">
            <a:avLst/>
          </a:prstGeom>
          <a:solidFill>
            <a:srgbClr val="00D05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88804A-3DED-4428-91B8-D505EC84F5E5}"/>
              </a:ext>
            </a:extLst>
          </p:cNvPr>
          <p:cNvSpPr txBox="1"/>
          <p:nvPr/>
        </p:nvSpPr>
        <p:spPr>
          <a:xfrm>
            <a:off x="402938" y="162266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6A3498-980A-4C1F-94F5-1CF371DB45EB}"/>
              </a:ext>
            </a:extLst>
          </p:cNvPr>
          <p:cNvSpPr/>
          <p:nvPr/>
        </p:nvSpPr>
        <p:spPr>
          <a:xfrm>
            <a:off x="415637" y="2046147"/>
            <a:ext cx="301488" cy="301488"/>
          </a:xfrm>
          <a:prstGeom prst="rect">
            <a:avLst/>
          </a:prstGeom>
          <a:solidFill>
            <a:srgbClr val="00D05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DCCDDB-66CE-4E4F-AB88-74C8C944A064}"/>
              </a:ext>
            </a:extLst>
          </p:cNvPr>
          <p:cNvSpPr txBox="1"/>
          <p:nvPr/>
        </p:nvSpPr>
        <p:spPr>
          <a:xfrm>
            <a:off x="415637" y="2046147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5B7910-77FD-4663-9A0E-B6799FA7309D}"/>
              </a:ext>
            </a:extLst>
          </p:cNvPr>
          <p:cNvSpPr/>
          <p:nvPr/>
        </p:nvSpPr>
        <p:spPr>
          <a:xfrm>
            <a:off x="402938" y="794235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0D2585-8E8B-454E-9B43-CE224002CB57}"/>
              </a:ext>
            </a:extLst>
          </p:cNvPr>
          <p:cNvSpPr txBox="1"/>
          <p:nvPr/>
        </p:nvSpPr>
        <p:spPr>
          <a:xfrm>
            <a:off x="402938" y="794235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779101-6017-4CC5-ABD9-678E4DF078C2}"/>
              </a:ext>
            </a:extLst>
          </p:cNvPr>
          <p:cNvSpPr/>
          <p:nvPr/>
        </p:nvSpPr>
        <p:spPr>
          <a:xfrm>
            <a:off x="4204202" y="5566361"/>
            <a:ext cx="301488" cy="3014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6E49FB-4139-4929-B773-5803F1E59639}"/>
              </a:ext>
            </a:extLst>
          </p:cNvPr>
          <p:cNvSpPr txBox="1"/>
          <p:nvPr/>
        </p:nvSpPr>
        <p:spPr>
          <a:xfrm>
            <a:off x="4204202" y="5566361"/>
            <a:ext cx="20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US" dirty="0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02069B3-70D9-474A-BDE6-1AAB47D902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11684" r="27807" b="34539"/>
          <a:stretch/>
        </p:blipFill>
        <p:spPr>
          <a:xfrm>
            <a:off x="7461538" y="2895321"/>
            <a:ext cx="246647" cy="369332"/>
          </a:xfrm>
          <a:prstGeom prst="rect">
            <a:avLst/>
          </a:prstGeom>
        </p:spPr>
      </p:pic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0A70729D-F705-4144-87BD-B1D4582153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11684" r="27807" b="34539"/>
          <a:stretch/>
        </p:blipFill>
        <p:spPr>
          <a:xfrm>
            <a:off x="3108037" y="1975522"/>
            <a:ext cx="453245" cy="6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49F235A-0D28-49D5-9148-AAB768D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CF043-2B9F-42BC-A3CC-F1451BFE4C1A}"/>
              </a:ext>
            </a:extLst>
          </p:cNvPr>
          <p:cNvSpPr txBox="1"/>
          <p:nvPr/>
        </p:nvSpPr>
        <p:spPr>
          <a:xfrm>
            <a:off x="172111" y="187143"/>
            <a:ext cx="468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Conceptual Traffic Impacts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FC8F4-8A9E-449D-96D3-E827CFC7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505211-30C9-489D-B5CB-0AC154672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640" y="800769"/>
            <a:ext cx="5873360" cy="5646214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53F3FE67-C402-4E3B-BA17-71493662150B}"/>
              </a:ext>
            </a:extLst>
          </p:cNvPr>
          <p:cNvSpPr/>
          <p:nvPr/>
        </p:nvSpPr>
        <p:spPr>
          <a:xfrm rot="16200000">
            <a:off x="3925940" y="4852345"/>
            <a:ext cx="401782" cy="2268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92893CA-2A31-4C5A-960A-57829A9C6196}"/>
              </a:ext>
            </a:extLst>
          </p:cNvPr>
          <p:cNvSpPr/>
          <p:nvPr/>
        </p:nvSpPr>
        <p:spPr>
          <a:xfrm rot="16200000">
            <a:off x="3925940" y="211072"/>
            <a:ext cx="401782" cy="2268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C7FB9-FD5F-476F-965E-4012A40A6981}"/>
              </a:ext>
            </a:extLst>
          </p:cNvPr>
          <p:cNvSpPr txBox="1"/>
          <p:nvPr/>
        </p:nvSpPr>
        <p:spPr>
          <a:xfrm>
            <a:off x="172111" y="946220"/>
            <a:ext cx="293130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With addition of 1250 units existing levels of service can be maintained with a roundabout, one-way pairs, and traffic signal.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Likely that streetscape improvements will calm traffic and reduce speeds.</a:t>
            </a:r>
          </a:p>
        </p:txBody>
      </p:sp>
    </p:spTree>
    <p:extLst>
      <p:ext uri="{BB962C8B-B14F-4D97-AF65-F5344CB8AC3E}">
        <p14:creationId xmlns:p14="http://schemas.microsoft.com/office/powerpoint/2010/main" val="4394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78E8018-3782-4D68-ABAD-6110B681F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3017"/>
          <a:stretch/>
        </p:blipFill>
        <p:spPr>
          <a:xfrm>
            <a:off x="0" y="881380"/>
            <a:ext cx="9144000" cy="6294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436EB-8F8B-4775-8FF4-96321643450E}"/>
              </a:ext>
            </a:extLst>
          </p:cNvPr>
          <p:cNvSpPr txBox="1"/>
          <p:nvPr/>
        </p:nvSpPr>
        <p:spPr>
          <a:xfrm>
            <a:off x="196602" y="-36208"/>
            <a:ext cx="780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Discussion </a:t>
            </a:r>
            <a:endParaRPr lang="en-US" sz="200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22BDC-C938-4432-8E31-8812793DF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173190" y="708772"/>
            <a:ext cx="780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Project Schedule</a:t>
            </a:r>
            <a:r>
              <a:rPr lang="en-US" sz="2000" dirty="0">
                <a:solidFill>
                  <a:srgbClr val="FFC000"/>
                </a:solidFill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10188-EB01-44E2-8704-56ADB764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F32AD-BED7-43DC-8CF0-11EFB3B3B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5179"/>
            <a:ext cx="9144000" cy="3027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0201B-ABCE-4BE7-9E36-533901612116}"/>
              </a:ext>
            </a:extLst>
          </p:cNvPr>
          <p:cNvSpPr/>
          <p:nvPr/>
        </p:nvSpPr>
        <p:spPr>
          <a:xfrm>
            <a:off x="18472" y="4027054"/>
            <a:ext cx="9144000" cy="2424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49287B1-E7DD-485F-AAA3-9C4F571A08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25130" r="3017" b="5045"/>
          <a:stretch/>
        </p:blipFill>
        <p:spPr>
          <a:xfrm>
            <a:off x="0" y="2463097"/>
            <a:ext cx="9144000" cy="4394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173190" y="708772"/>
            <a:ext cx="780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Next Steps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10188-EB01-44E2-8704-56ADB764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663284-F5BC-4B28-BD79-57C3705DAEAC}"/>
              </a:ext>
            </a:extLst>
          </p:cNvPr>
          <p:cNvSpPr txBox="1"/>
          <p:nvPr/>
        </p:nvSpPr>
        <p:spPr>
          <a:xfrm>
            <a:off x="756804" y="1293547"/>
            <a:ext cx="673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Draft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Refine Roadway, Trail, Open Space Concepts</a:t>
            </a:r>
            <a:endParaRPr lang="en-US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EC450-5865-496C-BA1B-82692AE37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8949" r="8727" b="7997"/>
          <a:stretch/>
        </p:blipFill>
        <p:spPr>
          <a:xfrm>
            <a:off x="7283303" y="1180305"/>
            <a:ext cx="1413164" cy="1424250"/>
          </a:xfrm>
          <a:prstGeom prst="rect">
            <a:avLst/>
          </a:prstGeom>
        </p:spPr>
      </p:pic>
      <p:pic>
        <p:nvPicPr>
          <p:cNvPr id="4" name="Picture 3" descr="C:\Users\Jay\Desktop\4ward Planning\Admin\Graphics\Logo\Logo RGB large.jpg">
            <a:extLst>
              <a:ext uri="{FF2B5EF4-FFF2-40B4-BE49-F238E27FC236}">
                <a16:creationId xmlns:a16="http://schemas.microsoft.com/office/drawing/2014/main" id="{DE3313B1-6AE2-4848-8B9B-847C4147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03603" y="4253446"/>
            <a:ext cx="1413164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9DF214-BC56-419B-A99A-F6237F3448E2}"/>
              </a:ext>
            </a:extLst>
          </p:cNvPr>
          <p:cNvSpPr txBox="1"/>
          <p:nvPr/>
        </p:nvSpPr>
        <p:spPr>
          <a:xfrm>
            <a:off x="785736" y="351094"/>
            <a:ext cx="78017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  <a:p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Simone Collins Landscape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610.239.7601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Simone, RLA, FASLA</a:t>
            </a:r>
          </a:p>
          <a:p>
            <a:pPr lvl="2"/>
            <a:r>
              <a:rPr lang="en-US" sz="2000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psimone@simonecollins.com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Pankaj (PJ) Jobanputra, AICP</a:t>
            </a:r>
          </a:p>
          <a:p>
            <a:pPr lvl="2"/>
            <a:r>
              <a:rPr lang="en-US" sz="2000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pjobanputra@simonecollins.com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Wallace</a:t>
            </a:r>
          </a:p>
          <a:p>
            <a:pPr lvl="2"/>
            <a:r>
              <a:rPr lang="en-US" sz="2000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jwallace@simonecollins.com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Geoff Creary</a:t>
            </a:r>
          </a:p>
          <a:p>
            <a:pPr lvl="2"/>
            <a:r>
              <a:rPr lang="en-US" sz="2000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gcreary@simonecollins.com</a:t>
            </a:r>
          </a:p>
          <a:p>
            <a:pPr lvl="2"/>
            <a:endParaRPr lang="en-US" sz="2000" i="1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4Ward 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267.480.7133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Todd Poole</a:t>
            </a:r>
          </a:p>
          <a:p>
            <a:pPr lvl="2"/>
            <a:r>
              <a:rPr lang="en-US" sz="2000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tpoole@landuseimpacts.com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14092-3670-4ABA-B68A-57459FC5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81173564-1817-47B7-A385-22FA384C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208423" y="725100"/>
            <a:ext cx="78017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Simone Collins Landscape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610.239.7601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Simone, RLA, FASLA</a:t>
            </a:r>
          </a:p>
          <a:p>
            <a:pPr lvl="2"/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psimone@simonecollins.com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Pankaj (PJ) Jobanputra, AICP</a:t>
            </a:r>
          </a:p>
          <a:p>
            <a:pPr lvl="2"/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pjobanputra@simonecollins.com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Wallace</a:t>
            </a:r>
          </a:p>
          <a:p>
            <a:pPr lvl="2"/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jwallace@simonecollins.com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Geoff Creary</a:t>
            </a:r>
          </a:p>
          <a:p>
            <a:pPr lvl="2"/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gcreary@simonecollins.com</a:t>
            </a:r>
          </a:p>
          <a:p>
            <a:pPr lvl="2"/>
            <a:endParaRPr lang="en-US" sz="2000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4Ward 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267.480.7133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Todd Poole</a:t>
            </a:r>
          </a:p>
          <a:p>
            <a:pPr lvl="2"/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tpoole@landuseimpacts.com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EC450-5865-496C-BA1B-82692AE37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8949" r="8727" b="7997"/>
          <a:stretch/>
        </p:blipFill>
        <p:spPr>
          <a:xfrm>
            <a:off x="7283303" y="1371632"/>
            <a:ext cx="1413164" cy="1424250"/>
          </a:xfrm>
          <a:prstGeom prst="rect">
            <a:avLst/>
          </a:prstGeom>
        </p:spPr>
      </p:pic>
      <p:pic>
        <p:nvPicPr>
          <p:cNvPr id="4" name="Picture 3" descr="C:\Users\Jay\Desktop\4ward Planning\Admin\Graphics\Logo\Logo RGB large.jpg">
            <a:extLst>
              <a:ext uri="{FF2B5EF4-FFF2-40B4-BE49-F238E27FC236}">
                <a16:creationId xmlns:a16="http://schemas.microsoft.com/office/drawing/2014/main" id="{DE3313B1-6AE2-4848-8B9B-847C4147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03603" y="4571968"/>
            <a:ext cx="141316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807E4-5EE6-4AFB-847B-733813235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81173564-1817-47B7-A385-22FA384C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7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173189" y="727160"/>
            <a:ext cx="447092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you, Linfield Village Master Plan Committee: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DeGideo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Elaine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DeWan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DiBello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 Irwin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Patricia Kaufman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Kleckner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McCloskey(BOS Liaison)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Rafuse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Jody Roberto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Dennis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Rumler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Alexandria Sasek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Margie Schweitzer </a:t>
            </a:r>
          </a:p>
        </p:txBody>
      </p:sp>
      <p:pic>
        <p:nvPicPr>
          <p:cNvPr id="9" name="Picture 8" descr="A tall building in a grass field&#10;&#10;Description automatically generated">
            <a:extLst>
              <a:ext uri="{FF2B5EF4-FFF2-40B4-BE49-F238E27FC236}">
                <a16:creationId xmlns:a16="http://schemas.microsoft.com/office/drawing/2014/main" id="{52B408F8-0620-4C9B-A31F-4DDBFBA56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29793"/>
          <a:stretch/>
        </p:blipFill>
        <p:spPr>
          <a:xfrm>
            <a:off x="6324601" y="0"/>
            <a:ext cx="28194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A3997-7989-4F86-94D8-D8765D57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1EC66-6AB4-4C75-A838-735D389B4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374333" y="305432"/>
            <a:ext cx="78017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Meeting 4 (May 20, 2021)</a:t>
            </a:r>
          </a:p>
          <a:p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:</a:t>
            </a:r>
          </a:p>
          <a:p>
            <a:pPr lvl="1"/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Publicker site: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sector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 storage - generally not desirable, are they even viable?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scale residential – generally not seem as desirable.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mix of small commercial / retail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industrial likely not viable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Indoor rock climbing or some other form of recreation / entertainment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Township could purchase Publicker site as park with dedicated open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committee discussed the idea of extending the plan further into the future – we can keep survey open as long as the committee wishes.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redevelopment of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Publicker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really mean in terms of traffic?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C8026-3298-43E3-996D-86A0963A0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CC6A9-48E6-4C28-8D19-5E7D38A1A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374333" y="305432"/>
            <a:ext cx="846811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Meeting 4 (May 20, 2021)</a:t>
            </a:r>
          </a:p>
          <a:p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:</a:t>
            </a:r>
          </a:p>
          <a:p>
            <a:pPr lvl="1"/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Streetscape improvements have been discussed / “promised for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Streetscape improvements are an investment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few years may be good time for streetscape funding?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Linfield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park purchased with bond (does not have to remain open space) – possible future rail station?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Redevelopment of village makes sense – already a “brownfield”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issues is really a “speeding” issue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infill residential development pressure in the village NOW.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to design a better roadway connectivity system now, since once new infill is constructed, opportunities will be lost.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a one-way pairs concept?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Agreed to advance Village roadway concept design – seek BOS agreement and place roadway concepts on Official Map.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C8026-3298-43E3-996D-86A0963A0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CC6A9-48E6-4C28-8D19-5E7D38A1A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374333" y="305432"/>
            <a:ext cx="846811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Meeting 5 (June 16, 2021)</a:t>
            </a:r>
          </a:p>
          <a:p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reviewed one-way pair concept for village center, conceptual roadways, and conceptual traffic impacts from potential development.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discussed importance of short-term traffic calming in the Village.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discussed golf course as future alternative open space opportunity.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Discussed that road improvements are relatively low cost. If Publicker develops, this could pay for all or some of the roads. It would all be a part of the negotiation.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reviewed and discussed the Level of Service preliminary analysis prepared by TPD.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discussed the future of affordable housing in the Village.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C8026-3298-43E3-996D-86A0963A0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999"/>
            <a:ext cx="9144000" cy="78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CC6A9-48E6-4C28-8D19-5E7D38A1A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eet&#10;&#10;Description automatically generated">
            <a:extLst>
              <a:ext uri="{FF2B5EF4-FFF2-40B4-BE49-F238E27FC236}">
                <a16:creationId xmlns:a16="http://schemas.microsoft.com/office/drawing/2014/main" id="{07EB2ABE-A67C-46A0-8B8B-6DCBFD7C6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E0497-F48B-4B6A-A496-50FC90CE8737}"/>
              </a:ext>
            </a:extLst>
          </p:cNvPr>
          <p:cNvSpPr txBox="1"/>
          <p:nvPr/>
        </p:nvSpPr>
        <p:spPr>
          <a:xfrm>
            <a:off x="369423" y="3959914"/>
            <a:ext cx="780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AC652-F7AF-4268-8F0A-72461645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243"/>
            <a:ext cx="9144000" cy="7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92D3A4B3A2F94DA5A1FF8B38BF4E52" ma:contentTypeVersion="4" ma:contentTypeDescription="Create a new document." ma:contentTypeScope="" ma:versionID="9e99011c0d2e14ad0c578703dca56a51">
  <xsd:schema xmlns:xsd="http://www.w3.org/2001/XMLSchema" xmlns:xs="http://www.w3.org/2001/XMLSchema" xmlns:p="http://schemas.microsoft.com/office/2006/metadata/properties" xmlns:ns2="17ac6af1-f317-4cc7-9301-26c5d4982815" targetNamespace="http://schemas.microsoft.com/office/2006/metadata/properties" ma:root="true" ma:fieldsID="6ebfd65724007229d60dea17bc90ad6e" ns2:_="">
    <xsd:import namespace="17ac6af1-f317-4cc7-9301-26c5d4982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c6af1-f317-4cc7-9301-26c5d4982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91F066-EB6C-472F-A605-C95C32014B1C}">
  <ds:schemaRefs>
    <ds:schemaRef ds:uri="17ac6af1-f317-4cc7-9301-26c5d49828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18D864-C7EB-47BE-8F0C-746AC589E9C5}">
  <ds:schemaRefs>
    <ds:schemaRef ds:uri="17ac6af1-f317-4cc7-9301-26c5d4982815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B517FD2-C384-4C23-9F02-F73F4159EE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1308</Words>
  <Application>Microsoft Office PowerPoint</Application>
  <PresentationFormat>On-screen Show (4:3)</PresentationFormat>
  <Paragraphs>264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Bahnschrift</vt:lpstr>
      <vt:lpstr>Bahnschrift SemiCondensed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Wallace</dc:creator>
  <cp:lastModifiedBy>Peter Simone</cp:lastModifiedBy>
  <cp:revision>18</cp:revision>
  <cp:lastPrinted>2021-04-21T20:17:52Z</cp:lastPrinted>
  <dcterms:created xsi:type="dcterms:W3CDTF">2020-02-24T22:43:58Z</dcterms:created>
  <dcterms:modified xsi:type="dcterms:W3CDTF">2021-09-08T21:00:33Z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0x0101009292D3A4B3A2F94DA5A1FF8B38BF4E52</vt:lpwstr>
  </property>
</Properties>
</file>